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7" r:id="rId5"/>
    <p:sldId id="265" r:id="rId6"/>
    <p:sldId id="266" r:id="rId7"/>
    <p:sldId id="268" r:id="rId8"/>
    <p:sldId id="269" r:id="rId9"/>
    <p:sldId id="270" r:id="rId10"/>
    <p:sldId id="260" r:id="rId11"/>
    <p:sldId id="261" r:id="rId12"/>
    <p:sldId id="262" r:id="rId13"/>
    <p:sldId id="257" r:id="rId14"/>
    <p:sldId id="264" r:id="rId15"/>
    <p:sldId id="263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29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74ACA-CDFB-4A15-8EAB-E7F0A0AC438A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8913C-097E-4FE2-AD9B-8FE3A334EA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Newport, </a:t>
            </a:r>
            <a:r>
              <a:rPr lang="en-US" dirty="0" err="1" smtClean="0"/>
              <a:t>ri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8913C-097E-4FE2-AD9B-8FE3A334EAA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9EB0-7AA5-4D1C-974D-4C0C3E25D95C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83A9CD-B87F-4831-BEF9-737B6BF0BE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9EB0-7AA5-4D1C-974D-4C0C3E25D95C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A9CD-B87F-4831-BEF9-737B6BF0BE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9EB0-7AA5-4D1C-974D-4C0C3E25D95C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A9CD-B87F-4831-BEF9-737B6BF0BE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9EB0-7AA5-4D1C-974D-4C0C3E25D95C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83A9CD-B87F-4831-BEF9-737B6BF0BE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9EB0-7AA5-4D1C-974D-4C0C3E25D95C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A9CD-B87F-4831-BEF9-737B6BF0BE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9EB0-7AA5-4D1C-974D-4C0C3E25D95C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A9CD-B87F-4831-BEF9-737B6BF0BE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9EB0-7AA5-4D1C-974D-4C0C3E25D95C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83A9CD-B87F-4831-BEF9-737B6BF0BE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9EB0-7AA5-4D1C-974D-4C0C3E25D95C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A9CD-B87F-4831-BEF9-737B6BF0BE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9EB0-7AA5-4D1C-974D-4C0C3E25D95C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A9CD-B87F-4831-BEF9-737B6BF0BE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9EB0-7AA5-4D1C-974D-4C0C3E25D95C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A9CD-B87F-4831-BEF9-737B6BF0BE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9EB0-7AA5-4D1C-974D-4C0C3E25D95C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A9CD-B87F-4831-BEF9-737B6BF0BE0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BD9EB0-7AA5-4D1C-974D-4C0C3E25D95C}" type="datetimeFigureOut">
              <a:rPr lang="en-US" smtClean="0"/>
              <a:t>9/20/2011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83A9CD-B87F-4831-BEF9-737B6BF0BE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xplorer.monticello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Washington and Virginia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 interest to 8</a:t>
            </a:r>
            <a:r>
              <a:rPr lang="en-US" baseline="30000" dirty="0" smtClean="0"/>
              <a:t>th</a:t>
            </a:r>
            <a:r>
              <a:rPr lang="en-US" dirty="0" smtClean="0"/>
              <a:t> grade Latin and others themselves of interest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Neo-Palladianism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Neo-Classical Architectural Revival</a:t>
            </a:r>
          </a:p>
          <a:p>
            <a:endParaRPr lang="en-US" dirty="0"/>
          </a:p>
          <a:p>
            <a:r>
              <a:rPr lang="en-US" dirty="0"/>
              <a:t>Role of the Amateur Architect</a:t>
            </a:r>
          </a:p>
          <a:p>
            <a:endParaRPr lang="en-US" dirty="0"/>
          </a:p>
          <a:p>
            <a:r>
              <a:rPr lang="en-US" dirty="0"/>
              <a:t>Andrea Palladio,1570 </a:t>
            </a:r>
            <a:r>
              <a:rPr lang="en-US" i="1" dirty="0"/>
              <a:t>I Quattro </a:t>
            </a:r>
            <a:r>
              <a:rPr lang="en-US" i="1" dirty="0" err="1"/>
              <a:t>Libri</a:t>
            </a:r>
            <a:r>
              <a:rPr lang="en-US" i="1" dirty="0"/>
              <a:t> </a:t>
            </a:r>
            <a:r>
              <a:rPr lang="en-US" i="1" dirty="0" err="1"/>
              <a:t>dell'Architettura</a:t>
            </a:r>
            <a:r>
              <a:rPr lang="en-US" i="1" dirty="0"/>
              <a:t>;</a:t>
            </a:r>
            <a:r>
              <a:rPr lang="en-US" dirty="0"/>
              <a:t> architectural authority of Vasari’s caliber  </a:t>
            </a:r>
            <a:r>
              <a:rPr lang="en-US" i="1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Neo-Palladianism:</a:t>
            </a:r>
            <a:br>
              <a:rPr lang="en-US" sz="4000"/>
            </a:br>
            <a:r>
              <a:rPr lang="en-US" sz="4000"/>
              <a:t>Lord Burlington. </a:t>
            </a:r>
            <a:r>
              <a:rPr lang="en-US" sz="4000" i="1"/>
              <a:t>Chiswick House</a:t>
            </a:r>
            <a:r>
              <a:rPr lang="en-US" sz="4000"/>
              <a:t> </a:t>
            </a:r>
          </a:p>
        </p:txBody>
      </p:sp>
      <p:pic>
        <p:nvPicPr>
          <p:cNvPr id="18436" name="Picture 4" descr="800px-Chiswick_House_022b"/>
          <p:cNvPicPr>
            <a:picLocks noChangeAspect="1" noChangeArrowheads="1"/>
          </p:cNvPicPr>
          <p:nvPr/>
        </p:nvPicPr>
        <p:blipFill>
          <a:blip r:embed="rId2" cstate="print"/>
          <a:srcRect l="3912" t="19313" r="8815" b="5291"/>
          <a:stretch>
            <a:fillRect/>
          </a:stretch>
        </p:blipFill>
        <p:spPr bwMode="auto">
          <a:xfrm>
            <a:off x="304800" y="1676399"/>
            <a:ext cx="8534400" cy="4913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redw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53172"/>
            <a:ext cx="8529086" cy="5604828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Peter Harrison. </a:t>
            </a:r>
            <a:r>
              <a:rPr lang="en-US" sz="4000" i="1"/>
              <a:t>Redwood Library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Jefferson</a:t>
            </a:r>
            <a:endParaRPr lang="en-US" dirty="0"/>
          </a:p>
        </p:txBody>
      </p:sp>
      <p:pic>
        <p:nvPicPr>
          <p:cNvPr id="5" name="Content Placeholder 4" descr="jefferson headst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667" t="18987" b="6329"/>
          <a:stretch>
            <a:fillRect/>
          </a:stretch>
        </p:blipFill>
        <p:spPr>
          <a:xfrm>
            <a:off x="4267200" y="1143000"/>
            <a:ext cx="4876801" cy="5706102"/>
          </a:xfrm>
        </p:spPr>
      </p:pic>
      <p:pic>
        <p:nvPicPr>
          <p:cNvPr id="6" name="Picture 5" descr="Thomas_Jefferson_by_Charles_Willson_Peale_17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599" y="2057400"/>
            <a:ext cx="2571065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UVa_Rotunda"/>
          <p:cNvPicPr>
            <a:picLocks noChangeAspect="1" noChangeArrowheads="1"/>
          </p:cNvPicPr>
          <p:nvPr/>
        </p:nvPicPr>
        <p:blipFill>
          <a:blip r:embed="rId2" cstate="print"/>
          <a:srcRect t="34189"/>
          <a:stretch>
            <a:fillRect/>
          </a:stretch>
        </p:blipFill>
        <p:spPr bwMode="auto">
          <a:xfrm>
            <a:off x="179388" y="115888"/>
            <a:ext cx="8964612" cy="6543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673px-DesgodetzPanthe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5888"/>
            <a:ext cx="7561262" cy="67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Monticello </a:t>
            </a:r>
            <a:endParaRPr lang="en-US" dirty="0"/>
          </a:p>
        </p:txBody>
      </p:sp>
      <p:pic>
        <p:nvPicPr>
          <p:cNvPr id="4" name="Content Placeholder 3" descr="monticello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192054"/>
            <a:ext cx="8382000" cy="54483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http://explorer.monticello.org/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2.monticello.org/gallery/aerials/monticello_west_earlysp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60982" cy="6082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Enlightenment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Shift away from established religion, Ascension of Reason, Natural Law, Justice and the Return of Classicism: Neo-Classicism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1751-72, Diderot’s </a:t>
            </a:r>
            <a:r>
              <a:rPr lang="en-US" sz="2400" i="1" dirty="0" err="1"/>
              <a:t>Encyclopedie</a:t>
            </a:r>
            <a:r>
              <a:rPr lang="en-US" sz="2400" i="1" dirty="0"/>
              <a:t> </a:t>
            </a:r>
            <a:r>
              <a:rPr lang="en-US" sz="2400" dirty="0"/>
              <a:t>codifies rule of science/nature in </a:t>
            </a:r>
            <a:r>
              <a:rPr lang="en-US" sz="2400" dirty="0" smtClean="0"/>
              <a:t>opposition </a:t>
            </a:r>
            <a:r>
              <a:rPr lang="en-US" sz="2400" dirty="0"/>
              <a:t>to religion.</a:t>
            </a:r>
          </a:p>
          <a:p>
            <a:pPr>
              <a:lnSpc>
                <a:spcPct val="80000"/>
              </a:lnSpc>
            </a:pPr>
            <a:endParaRPr lang="en-US" sz="2400" i="1" dirty="0"/>
          </a:p>
          <a:p>
            <a:pPr>
              <a:lnSpc>
                <a:spcPct val="80000"/>
              </a:lnSpc>
            </a:pPr>
            <a:r>
              <a:rPr lang="en-US" sz="2400" dirty="0"/>
              <a:t>Johnson’s </a:t>
            </a:r>
            <a:r>
              <a:rPr lang="en-US" sz="2400" i="1" dirty="0"/>
              <a:t>Dictionary</a:t>
            </a:r>
            <a:r>
              <a:rPr lang="en-US" sz="2400" dirty="0"/>
              <a:t>, 1755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Newton, Locke, Swift and the aftermath of the Glorious Revolution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Neo-Classicism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1755, Johan J Winckelmann </a:t>
            </a:r>
            <a:r>
              <a:rPr lang="en-US" i="1" dirty="0"/>
              <a:t>Thoughts on the Imitation of Greek Works in Painting and Sculpture. </a:t>
            </a:r>
            <a:r>
              <a:rPr lang="en-US" dirty="0"/>
              <a:t>Leads charge against the Rococo claiming it decadent and baseless.</a:t>
            </a:r>
          </a:p>
          <a:p>
            <a:r>
              <a:rPr lang="en-US" dirty="0"/>
              <a:t>Return to academic painting, historical painting</a:t>
            </a:r>
          </a:p>
          <a:p>
            <a:r>
              <a:rPr lang="en-US" dirty="0"/>
              <a:t>The Grand Tour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1400"/>
            <a:ext cx="2971800" cy="76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Julia ti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457199"/>
            <a:ext cx="4648200" cy="6197599"/>
          </a:xfrm>
        </p:spPr>
      </p:pic>
      <p:pic>
        <p:nvPicPr>
          <p:cNvPr id="5" name="Picture 4" descr="ArmedAphrod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57200"/>
            <a:ext cx="2610612" cy="62157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Vitruvius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De </a:t>
            </a:r>
            <a:r>
              <a:rPr lang="en-US" i="1" dirty="0" err="1" smtClean="0"/>
              <a:t>Architecturā</a:t>
            </a:r>
            <a:endParaRPr lang="en-US" dirty="0" smtClean="0"/>
          </a:p>
          <a:p>
            <a:r>
              <a:rPr lang="en-US" dirty="0" smtClean="0"/>
              <a:t>Engineer for Augustus’ artillery</a:t>
            </a:r>
          </a:p>
          <a:p>
            <a:r>
              <a:rPr lang="en-US" dirty="0" smtClean="0"/>
              <a:t>Machines, aqueducts, hypocausts, Greek houses</a:t>
            </a:r>
          </a:p>
          <a:p>
            <a:r>
              <a:rPr lang="en-US" dirty="0" smtClean="0"/>
              <a:t>Influential during Agrippa’s reconstruction of Rome?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vitruvius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160" y="304800"/>
            <a:ext cx="7863840" cy="6553200"/>
          </a:xfrm>
          <a:prstGeom prst="rect">
            <a:avLst/>
          </a:prstGeom>
        </p:spPr>
      </p:pic>
      <p:pic>
        <p:nvPicPr>
          <p:cNvPr id="4" name="Content Placeholder 3" descr="vitruvius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5151120" cy="4292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Basilica of Vicenza</a:t>
            </a:r>
            <a:endParaRPr lang="en-US" dirty="0"/>
          </a:p>
        </p:txBody>
      </p:sp>
      <p:pic>
        <p:nvPicPr>
          <p:cNvPr id="4" name="Content Placeholder 3" descr="palladio basilica in vicen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6934200" cy="52006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Palazzo </a:t>
            </a:r>
            <a:r>
              <a:rPr lang="en-US" dirty="0" err="1" smtClean="0"/>
              <a:t>Chiericati</a:t>
            </a:r>
            <a:endParaRPr lang="en-US" dirty="0"/>
          </a:p>
        </p:txBody>
      </p:sp>
      <p:pic>
        <p:nvPicPr>
          <p:cNvPr id="4" name="Content Placeholder 3" descr="palladio pilazzo chierica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7620000" cy="5715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Villa la Rotunda</a:t>
            </a:r>
            <a:endParaRPr lang="en-US" dirty="0"/>
          </a:p>
        </p:txBody>
      </p:sp>
      <p:pic>
        <p:nvPicPr>
          <p:cNvPr id="4" name="Content Placeholder 3" descr="palladio villa la roton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847" t="16259" r="11527"/>
          <a:stretch>
            <a:fillRect/>
          </a:stretch>
        </p:blipFill>
        <p:spPr>
          <a:xfrm>
            <a:off x="380999" y="1219200"/>
            <a:ext cx="8510343" cy="51054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</TotalTime>
  <Words>176</Words>
  <Application>Microsoft Office PowerPoint</Application>
  <PresentationFormat>On-screen Show (4:3)</PresentationFormat>
  <Paragraphs>38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Washington and Virginia </vt:lpstr>
      <vt:lpstr>Enlightenment </vt:lpstr>
      <vt:lpstr>Neo-Classicism</vt:lpstr>
      <vt:lpstr>Slide 4</vt:lpstr>
      <vt:lpstr>Vitruvius</vt:lpstr>
      <vt:lpstr>Slide 6</vt:lpstr>
      <vt:lpstr>Basilica of Vicenza</vt:lpstr>
      <vt:lpstr>Palazzo Chiericati</vt:lpstr>
      <vt:lpstr>Villa la Rotunda</vt:lpstr>
      <vt:lpstr>Neo-Palladianism</vt:lpstr>
      <vt:lpstr>Neo-Palladianism: Lord Burlington. Chiswick House </vt:lpstr>
      <vt:lpstr>Peter Harrison. Redwood Library</vt:lpstr>
      <vt:lpstr>Thomas Jefferson</vt:lpstr>
      <vt:lpstr>Slide 14</vt:lpstr>
      <vt:lpstr>Slide 15</vt:lpstr>
      <vt:lpstr>Monticello </vt:lpstr>
      <vt:lpstr>Tour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13</cp:revision>
  <dcterms:created xsi:type="dcterms:W3CDTF">2011-09-20T18:18:37Z</dcterms:created>
  <dcterms:modified xsi:type="dcterms:W3CDTF">2011-09-20T20:23:38Z</dcterms:modified>
</cp:coreProperties>
</file>