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4" r:id="rId22"/>
    <p:sldId id="273" r:id="rId23"/>
    <p:sldId id="283" r:id="rId24"/>
    <p:sldId id="277" r:id="rId25"/>
    <p:sldId id="278" r:id="rId26"/>
    <p:sldId id="279" r:id="rId27"/>
    <p:sldId id="280" r:id="rId28"/>
    <p:sldId id="281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678DEE-2672-45B7-B617-7BDF476E1024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DA0436-1550-4683-AA1E-86BB711816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discipline of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Stone Age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3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Lascaux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208224" cy="4856335"/>
          </a:xfrm>
        </p:spPr>
      </p:pic>
    </p:spTree>
    <p:extLst>
      <p:ext uri="{BB962C8B-B14F-4D97-AF65-F5344CB8AC3E}">
        <p14:creationId xmlns:p14="http://schemas.microsoft.com/office/powerpoint/2010/main" val="421140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" y="0"/>
            <a:ext cx="9162585" cy="6871939"/>
          </a:xfrm>
        </p:spPr>
      </p:pic>
    </p:spTree>
    <p:extLst>
      <p:ext uri="{BB962C8B-B14F-4D97-AF65-F5344CB8AC3E}">
        <p14:creationId xmlns:p14="http://schemas.microsoft.com/office/powerpoint/2010/main" val="57781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altamira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5067300"/>
          </a:xfrm>
        </p:spPr>
      </p:pic>
    </p:spTree>
    <p:extLst>
      <p:ext uri="{BB962C8B-B14F-4D97-AF65-F5344CB8AC3E}">
        <p14:creationId xmlns:p14="http://schemas.microsoft.com/office/powerpoint/2010/main" val="109908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08372"/>
            <a:ext cx="5638800" cy="10394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282804" cy="6477000"/>
          </a:xfrm>
        </p:spPr>
      </p:pic>
    </p:spTree>
    <p:extLst>
      <p:ext uri="{BB962C8B-B14F-4D97-AF65-F5344CB8AC3E}">
        <p14:creationId xmlns:p14="http://schemas.microsoft.com/office/powerpoint/2010/main" val="184963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08372"/>
            <a:ext cx="3581400" cy="10394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51"/>
            <a:ext cx="4953000" cy="6808126"/>
          </a:xfrm>
        </p:spPr>
      </p:pic>
    </p:spTree>
    <p:extLst>
      <p:ext uri="{BB962C8B-B14F-4D97-AF65-F5344CB8AC3E}">
        <p14:creationId xmlns:p14="http://schemas.microsoft.com/office/powerpoint/2010/main" val="131273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Mesolithic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762000"/>
          </a:xfrm>
        </p:spPr>
        <p:txBody>
          <a:bodyPr/>
          <a:lstStyle/>
          <a:p>
            <a:r>
              <a:rPr lang="en-US" dirty="0" smtClean="0"/>
              <a:t>13,000-10,000 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42" y="2133600"/>
            <a:ext cx="68745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Natufian</a:t>
            </a:r>
            <a:r>
              <a:rPr lang="en-US" dirty="0" smtClean="0"/>
              <a:t> 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72003"/>
            <a:ext cx="4083433" cy="5285997"/>
          </a:xfrm>
        </p:spPr>
      </p:pic>
    </p:spTree>
    <p:extLst>
      <p:ext uri="{BB962C8B-B14F-4D97-AF65-F5344CB8AC3E}">
        <p14:creationId xmlns:p14="http://schemas.microsoft.com/office/powerpoint/2010/main" val="124232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Abu </a:t>
            </a:r>
            <a:r>
              <a:rPr lang="en-US" dirty="0" err="1" smtClean="0"/>
              <a:t>Hureyra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799"/>
            <a:ext cx="4648200" cy="3810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welt-atlas.de/datenbank/karten/karte-4-4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64309"/>
            <a:ext cx="5410200" cy="52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9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Shuqba</a:t>
            </a:r>
            <a:r>
              <a:rPr lang="en-US" dirty="0" smtClean="0"/>
              <a:t> 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914400"/>
          </a:xfrm>
        </p:spPr>
        <p:txBody>
          <a:bodyPr/>
          <a:lstStyle/>
          <a:p>
            <a:r>
              <a:rPr lang="en-US" dirty="0" smtClean="0"/>
              <a:t>Dorothy </a:t>
            </a:r>
            <a:r>
              <a:rPr lang="en-US" dirty="0" err="1" smtClean="0"/>
              <a:t>Garrod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276600" cy="43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905000"/>
          </a:xfrm>
        </p:spPr>
        <p:txBody>
          <a:bodyPr/>
          <a:lstStyle/>
          <a:p>
            <a:r>
              <a:rPr lang="en-US" dirty="0" err="1" smtClean="0"/>
              <a:t>Çatalh</a:t>
            </a:r>
            <a:r>
              <a:rPr lang="az-Cyrl-AZ" dirty="0" smtClean="0"/>
              <a:t>ӧ</a:t>
            </a:r>
            <a:r>
              <a:rPr lang="en-US" dirty="0" err="1" smtClean="0"/>
              <a:t>yük</a:t>
            </a:r>
            <a:r>
              <a:rPr lang="en-US" dirty="0" smtClean="0"/>
              <a:t> – 7500 – 5700 BC</a:t>
            </a:r>
          </a:p>
          <a:p>
            <a:r>
              <a:rPr lang="en-US" dirty="0" err="1" smtClean="0"/>
              <a:t>Sannai</a:t>
            </a:r>
            <a:r>
              <a:rPr lang="en-US" dirty="0" smtClean="0"/>
              <a:t> Maruyama – 3900 – 2600 BCE</a:t>
            </a:r>
          </a:p>
          <a:p>
            <a:r>
              <a:rPr lang="en-US" dirty="0" err="1" smtClean="0"/>
              <a:t>Skara</a:t>
            </a:r>
            <a:r>
              <a:rPr lang="en-US" dirty="0" smtClean="0"/>
              <a:t> Brae – 3200 – 3000 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1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524000"/>
          </a:xfrm>
        </p:spPr>
        <p:txBody>
          <a:bodyPr/>
          <a:lstStyle/>
          <a:p>
            <a:r>
              <a:rPr lang="en-US" dirty="0" err="1" smtClean="0">
                <a:latin typeface="GreekFP" pitchFamily="18" charset="0"/>
              </a:rPr>
              <a:t>JIstoriva</a:t>
            </a:r>
            <a:r>
              <a:rPr lang="en-US" dirty="0" smtClean="0">
                <a:latin typeface="GreekFP" pitchFamily="18" charset="0"/>
              </a:rPr>
              <a:t> - </a:t>
            </a:r>
            <a:r>
              <a:rPr lang="en-US" dirty="0" smtClean="0"/>
              <a:t>inquiry, knowledge gained by investigation.  (H. the act of judging or witnessing)</a:t>
            </a:r>
          </a:p>
          <a:p>
            <a:r>
              <a:rPr lang="en-US" dirty="0" smtClean="0"/>
              <a:t>the scholarly study of what happened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11708"/>
          <a:stretch/>
        </p:blipFill>
        <p:spPr>
          <a:xfrm>
            <a:off x="2895600" y="3051717"/>
            <a:ext cx="3009900" cy="36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Çatalh</a:t>
            </a:r>
            <a:r>
              <a:rPr lang="az-Cyrl-AZ" dirty="0"/>
              <a:t>ӧ</a:t>
            </a:r>
            <a:r>
              <a:rPr lang="en-US" dirty="0" err="1"/>
              <a:t>yük</a:t>
            </a:r>
            <a:r>
              <a:rPr lang="en-US" dirty="0"/>
              <a:t> – 7500 – 5700 B.C.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‘supernova of precocious urbanism’ – J. </a:t>
            </a:r>
            <a:r>
              <a:rPr lang="en-US" dirty="0" err="1" smtClean="0"/>
              <a:t>Mellaart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1" y="2438400"/>
            <a:ext cx="894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farm8.staticflickr.com/7027/6614319323_ceec66d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912876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7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Çatalh</a:t>
            </a:r>
            <a:r>
              <a:rPr lang="az-Cyrl-AZ" dirty="0"/>
              <a:t>ӧ</a:t>
            </a:r>
            <a:r>
              <a:rPr lang="en-US" dirty="0" err="1"/>
              <a:t>yük</a:t>
            </a:r>
            <a:r>
              <a:rPr lang="en-US" dirty="0"/>
              <a:t> – 7500 – 5700 B.C.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Jimmy </a:t>
            </a:r>
            <a:r>
              <a:rPr lang="en-US" dirty="0" err="1" smtClean="0"/>
              <a:t>Mellaart</a:t>
            </a:r>
            <a:endParaRPr lang="en-US" dirty="0" smtClean="0"/>
          </a:p>
          <a:p>
            <a:r>
              <a:rPr lang="en-US" dirty="0" err="1" smtClean="0"/>
              <a:t>Dorak</a:t>
            </a:r>
            <a:r>
              <a:rPr lang="en-US" dirty="0" smtClean="0"/>
              <a:t> Affair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819400"/>
            <a:ext cx="596638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3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Anatolian mother goddess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35052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http://farm5.staticflickr.com/4102/4950806845_ba615ebe64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11647" r="15608" b="8963"/>
          <a:stretch/>
        </p:blipFill>
        <p:spPr bwMode="auto">
          <a:xfrm>
            <a:off x="2386360" y="1471961"/>
            <a:ext cx="4395440" cy="532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0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Sannai</a:t>
            </a:r>
            <a:r>
              <a:rPr lang="en-US" dirty="0" smtClean="0"/>
              <a:t>-Maruyama, </a:t>
            </a:r>
            <a:r>
              <a:rPr lang="en-US" dirty="0"/>
              <a:t>– 3900 – 2600 BCE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056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http://www.wattention.com/wp-content/uploads/regular/2011/09/sannai-maruyam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50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7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Jomon</a:t>
            </a:r>
            <a:r>
              <a:rPr lang="en-US" dirty="0" smtClean="0"/>
              <a:t> pottery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static.environmentalgraffiti.com/sites/default/files/images/http-www.ahrtp.com-EG-Images5-Jomon-Hand-patterned-Hachi-Vase-Gunma-Prefecture-opt440x563Wah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3" y="1371600"/>
            <a:ext cx="4191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athildasanthropologyblog.files.wordpress.com/2008/03/incipient_period_jomon-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43" y="1334428"/>
            <a:ext cx="4477757" cy="5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06" y="0"/>
            <a:ext cx="2381250" cy="31337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Skara</a:t>
            </a:r>
            <a:r>
              <a:rPr lang="en-US" dirty="0"/>
              <a:t> Brae – 3200 – 3000 BC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697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gordon</a:t>
            </a:r>
            <a:r>
              <a:rPr lang="en-US" dirty="0" smtClean="0"/>
              <a:t> childe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334000" cy="5334000"/>
          </a:xfrm>
        </p:spPr>
      </p:pic>
    </p:spTree>
    <p:extLst>
      <p:ext uri="{BB962C8B-B14F-4D97-AF65-F5344CB8AC3E}">
        <p14:creationId xmlns:p14="http://schemas.microsoft.com/office/powerpoint/2010/main" val="330206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Diffusionism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3505199"/>
          </a:xfrm>
        </p:spPr>
        <p:txBody>
          <a:bodyPr/>
          <a:lstStyle/>
          <a:p>
            <a:r>
              <a:rPr lang="en-US" dirty="0" smtClean="0"/>
              <a:t>Anthropological term</a:t>
            </a:r>
          </a:p>
          <a:p>
            <a:endParaRPr lang="en-US" dirty="0" smtClean="0"/>
          </a:p>
          <a:p>
            <a:r>
              <a:rPr lang="en-US" dirty="0" smtClean="0"/>
              <a:t>Explains how ideas travel </a:t>
            </a:r>
          </a:p>
          <a:p>
            <a:pPr lvl="1"/>
            <a:r>
              <a:rPr lang="en-US" dirty="0" smtClean="0"/>
              <a:t>In the case of a ‘migration‘ ideas travel faster than people</a:t>
            </a:r>
          </a:p>
          <a:p>
            <a:pPr lvl="1"/>
            <a:r>
              <a:rPr lang="en-US" dirty="0" smtClean="0"/>
              <a:t>The Wheel throughout Indo-Europe</a:t>
            </a:r>
          </a:p>
          <a:p>
            <a:pPr lvl="1"/>
            <a:r>
              <a:rPr lang="en-US" dirty="0" smtClean="0"/>
              <a:t>The English suit today</a:t>
            </a:r>
            <a:endParaRPr lang="en-US" dirty="0"/>
          </a:p>
        </p:txBody>
      </p:sp>
      <p:pic>
        <p:nvPicPr>
          <p:cNvPr id="9218" name="Picture 2" descr="C:\Users\bcrowe\AppData\Local\Microsoft\Windows\Temporary Internet Files\Content.IE5\AOI3QV2Z\MC9002801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819400" cy="22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crowe\AppData\Local\Microsoft\Windows\Temporary Internet Files\Content.IE5\B1CP3GAU\MC9003588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01240"/>
            <a:ext cx="2077732" cy="39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65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08372"/>
            <a:ext cx="7010400" cy="103942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880104" cy="6857999"/>
          </a:xfrm>
        </p:spPr>
      </p:pic>
    </p:spTree>
    <p:extLst>
      <p:ext uri="{BB962C8B-B14F-4D97-AF65-F5344CB8AC3E}">
        <p14:creationId xmlns:p14="http://schemas.microsoft.com/office/powerpoint/2010/main" val="17254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</a:t>
            </a:r>
          </a:p>
          <a:p>
            <a:pPr marL="114300" indent="0">
              <a:buNone/>
            </a:pPr>
            <a:r>
              <a:rPr lang="en-US" dirty="0" smtClean="0"/>
              <a:t>[</a:t>
            </a:r>
            <a:r>
              <a:rPr lang="en-US" dirty="0"/>
              <a:t>1] Gallia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divisa</a:t>
            </a:r>
            <a:r>
              <a:rPr lang="en-US" dirty="0"/>
              <a:t> in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</a:t>
            </a:r>
            <a:r>
              <a:rPr lang="en-US" dirty="0" err="1"/>
              <a:t>unam</a:t>
            </a:r>
            <a:r>
              <a:rPr lang="en-US" dirty="0"/>
              <a:t> </a:t>
            </a:r>
            <a:r>
              <a:rPr lang="en-US" dirty="0" err="1"/>
              <a:t>incolunt</a:t>
            </a:r>
            <a:r>
              <a:rPr lang="en-US" dirty="0"/>
              <a:t> </a:t>
            </a:r>
            <a:r>
              <a:rPr lang="en-US" dirty="0" err="1"/>
              <a:t>Belgae</a:t>
            </a:r>
            <a:r>
              <a:rPr lang="en-US" dirty="0"/>
              <a:t>, </a:t>
            </a:r>
            <a:r>
              <a:rPr lang="en-US" dirty="0" err="1"/>
              <a:t>aliam</a:t>
            </a:r>
            <a:r>
              <a:rPr lang="en-US" dirty="0"/>
              <a:t> </a:t>
            </a:r>
            <a:r>
              <a:rPr lang="en-US" dirty="0" err="1"/>
              <a:t>Aquitani</a:t>
            </a:r>
            <a:r>
              <a:rPr lang="en-US" dirty="0"/>
              <a:t>, </a:t>
            </a:r>
            <a:r>
              <a:rPr lang="en-US" dirty="0" err="1"/>
              <a:t>tertiam</a:t>
            </a:r>
            <a:r>
              <a:rPr lang="en-US" dirty="0"/>
              <a:t> qui </a:t>
            </a:r>
            <a:r>
              <a:rPr lang="en-US" dirty="0" err="1"/>
              <a:t>ipsorum</a:t>
            </a:r>
            <a:r>
              <a:rPr lang="en-US" dirty="0"/>
              <a:t> lingua </a:t>
            </a:r>
            <a:r>
              <a:rPr lang="en-US" dirty="0" err="1"/>
              <a:t>Celtae</a:t>
            </a:r>
            <a:r>
              <a:rPr lang="en-US" dirty="0"/>
              <a:t>, nostra </a:t>
            </a:r>
            <a:r>
              <a:rPr lang="en-US" dirty="0" err="1"/>
              <a:t>Galli</a:t>
            </a:r>
            <a:r>
              <a:rPr lang="en-US" dirty="0"/>
              <a:t> </a:t>
            </a:r>
            <a:r>
              <a:rPr lang="en-US" dirty="0" err="1"/>
              <a:t>appellantur</a:t>
            </a:r>
            <a:r>
              <a:rPr lang="en-US" dirty="0"/>
              <a:t>. Hi </a:t>
            </a:r>
            <a:r>
              <a:rPr lang="en-US" dirty="0" err="1"/>
              <a:t>omnes</a:t>
            </a:r>
            <a:r>
              <a:rPr lang="en-US" dirty="0"/>
              <a:t> lingua, </a:t>
            </a:r>
            <a:r>
              <a:rPr lang="en-US" dirty="0" err="1"/>
              <a:t>institutis</a:t>
            </a:r>
            <a:r>
              <a:rPr lang="en-US" dirty="0"/>
              <a:t>, </a:t>
            </a:r>
            <a:r>
              <a:rPr lang="en-US" dirty="0" err="1"/>
              <a:t>legibus</a:t>
            </a:r>
            <a:r>
              <a:rPr lang="en-US" dirty="0"/>
              <a:t> inter se </a:t>
            </a:r>
            <a:r>
              <a:rPr lang="en-US" dirty="0" err="1"/>
              <a:t>differunt</a:t>
            </a:r>
            <a:r>
              <a:rPr lang="en-US" dirty="0"/>
              <a:t>. </a:t>
            </a:r>
            <a:r>
              <a:rPr lang="en-US" dirty="0" err="1"/>
              <a:t>Gallos</a:t>
            </a:r>
            <a:r>
              <a:rPr lang="en-US" dirty="0"/>
              <a:t> </a:t>
            </a:r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/>
              <a:t>Aquitanis</a:t>
            </a:r>
            <a:r>
              <a:rPr lang="en-US" dirty="0"/>
              <a:t> </a:t>
            </a:r>
            <a:r>
              <a:rPr lang="en-US" dirty="0" err="1"/>
              <a:t>Garumna</a:t>
            </a:r>
            <a:r>
              <a:rPr lang="en-US" dirty="0"/>
              <a:t> </a:t>
            </a:r>
            <a:r>
              <a:rPr lang="en-US" dirty="0" err="1"/>
              <a:t>flumen</a:t>
            </a:r>
            <a:r>
              <a:rPr lang="en-US" dirty="0"/>
              <a:t>, a </a:t>
            </a:r>
            <a:r>
              <a:rPr lang="en-US" dirty="0" err="1"/>
              <a:t>Belgis</a:t>
            </a:r>
            <a:r>
              <a:rPr lang="en-US" dirty="0"/>
              <a:t> </a:t>
            </a:r>
            <a:r>
              <a:rPr lang="en-US" dirty="0" err="1"/>
              <a:t>Matrona</a:t>
            </a:r>
            <a:r>
              <a:rPr lang="en-US" dirty="0"/>
              <a:t> et </a:t>
            </a:r>
            <a:r>
              <a:rPr lang="en-US" dirty="0" err="1"/>
              <a:t>Sequana</a:t>
            </a:r>
            <a:r>
              <a:rPr lang="en-US" dirty="0"/>
              <a:t> </a:t>
            </a:r>
            <a:r>
              <a:rPr lang="en-US" dirty="0" err="1"/>
              <a:t>dividit</a:t>
            </a:r>
            <a:r>
              <a:rPr lang="en-US" dirty="0"/>
              <a:t>. </a:t>
            </a:r>
            <a:r>
              <a:rPr lang="en-US" dirty="0" err="1"/>
              <a:t>Horum</a:t>
            </a:r>
            <a:r>
              <a:rPr lang="en-US" dirty="0"/>
              <a:t> </a:t>
            </a:r>
            <a:r>
              <a:rPr lang="en-US" dirty="0" err="1"/>
              <a:t>omnium</a:t>
            </a:r>
            <a:r>
              <a:rPr lang="en-US" dirty="0"/>
              <a:t> </a:t>
            </a:r>
            <a:r>
              <a:rPr lang="en-US" dirty="0" err="1"/>
              <a:t>fortissimi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Belgae</a:t>
            </a:r>
            <a:r>
              <a:rPr lang="en-US" dirty="0"/>
              <a:t>, </a:t>
            </a:r>
            <a:r>
              <a:rPr lang="en-US" dirty="0" err="1"/>
              <a:t>propterea</a:t>
            </a:r>
            <a:r>
              <a:rPr lang="en-US" dirty="0"/>
              <a:t> quod a </a:t>
            </a:r>
            <a:r>
              <a:rPr lang="en-US" dirty="0" err="1"/>
              <a:t>cultu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humanitate</a:t>
            </a:r>
            <a:r>
              <a:rPr lang="en-US" dirty="0"/>
              <a:t> </a:t>
            </a:r>
            <a:r>
              <a:rPr lang="en-US" dirty="0" err="1"/>
              <a:t>provinciae</a:t>
            </a:r>
            <a:r>
              <a:rPr lang="en-US" dirty="0"/>
              <a:t> </a:t>
            </a:r>
            <a:r>
              <a:rPr lang="en-US" dirty="0" err="1"/>
              <a:t>longissime</a:t>
            </a:r>
            <a:r>
              <a:rPr lang="en-US" dirty="0"/>
              <a:t> </a:t>
            </a:r>
            <a:r>
              <a:rPr lang="en-US" dirty="0" err="1"/>
              <a:t>absunt</a:t>
            </a:r>
            <a:r>
              <a:rPr lang="en-US" dirty="0"/>
              <a:t>, </a:t>
            </a:r>
            <a:r>
              <a:rPr lang="en-US" dirty="0" err="1"/>
              <a:t>minimeque</a:t>
            </a:r>
            <a:r>
              <a:rPr lang="en-US" dirty="0"/>
              <a:t> ad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mercatores</a:t>
            </a:r>
            <a:r>
              <a:rPr lang="en-US" dirty="0"/>
              <a:t> </a:t>
            </a:r>
            <a:r>
              <a:rPr lang="en-US" dirty="0" err="1"/>
              <a:t>saepe</a:t>
            </a:r>
            <a:r>
              <a:rPr lang="en-US" dirty="0"/>
              <a:t> </a:t>
            </a:r>
            <a:r>
              <a:rPr lang="en-US" dirty="0" err="1"/>
              <a:t>commeant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quae ad </a:t>
            </a:r>
            <a:r>
              <a:rPr lang="en-US" dirty="0" err="1"/>
              <a:t>effeminandos</a:t>
            </a:r>
            <a:r>
              <a:rPr lang="en-US" dirty="0"/>
              <a:t> </a:t>
            </a:r>
            <a:r>
              <a:rPr lang="en-US" dirty="0" err="1"/>
              <a:t>animos</a:t>
            </a:r>
            <a:r>
              <a:rPr lang="en-US" dirty="0"/>
              <a:t> pertinent important, </a:t>
            </a:r>
            <a:r>
              <a:rPr lang="en-US" dirty="0" err="1"/>
              <a:t>proximique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Germanis</a:t>
            </a:r>
            <a:r>
              <a:rPr lang="en-US" dirty="0"/>
              <a:t>, qui trans </a:t>
            </a:r>
            <a:r>
              <a:rPr lang="en-US" dirty="0" err="1"/>
              <a:t>Rhenum</a:t>
            </a:r>
            <a:r>
              <a:rPr lang="en-US" dirty="0"/>
              <a:t> </a:t>
            </a:r>
            <a:r>
              <a:rPr lang="en-US" dirty="0" err="1"/>
              <a:t>incolunt</a:t>
            </a:r>
            <a:r>
              <a:rPr lang="en-US" dirty="0"/>
              <a:t>, </a:t>
            </a:r>
            <a:r>
              <a:rPr lang="en-US" dirty="0" err="1"/>
              <a:t>quibuscum</a:t>
            </a:r>
            <a:r>
              <a:rPr lang="en-US" dirty="0"/>
              <a:t> </a:t>
            </a:r>
            <a:r>
              <a:rPr lang="en-US" dirty="0" err="1"/>
              <a:t>continenter</a:t>
            </a:r>
            <a:r>
              <a:rPr lang="en-US" dirty="0"/>
              <a:t> bellum </a:t>
            </a:r>
            <a:r>
              <a:rPr lang="en-US" dirty="0" err="1"/>
              <a:t>gerunt</a:t>
            </a:r>
            <a:r>
              <a:rPr lang="en-US" dirty="0"/>
              <a:t>. Qua de </a:t>
            </a:r>
            <a:r>
              <a:rPr lang="en-US" dirty="0" err="1"/>
              <a:t>causa</a:t>
            </a:r>
            <a:r>
              <a:rPr lang="en-US" dirty="0"/>
              <a:t> </a:t>
            </a:r>
            <a:r>
              <a:rPr lang="en-US" dirty="0" err="1"/>
              <a:t>Helvetii</a:t>
            </a:r>
            <a:r>
              <a:rPr lang="en-US" dirty="0"/>
              <a:t> </a:t>
            </a:r>
            <a:r>
              <a:rPr lang="en-US" dirty="0" err="1"/>
              <a:t>quoque</a:t>
            </a:r>
            <a:r>
              <a:rPr lang="en-US" dirty="0"/>
              <a:t> </a:t>
            </a:r>
            <a:r>
              <a:rPr lang="en-US" dirty="0" err="1"/>
              <a:t>reliquos</a:t>
            </a:r>
            <a:r>
              <a:rPr lang="en-US" dirty="0"/>
              <a:t> </a:t>
            </a:r>
            <a:r>
              <a:rPr lang="en-US" dirty="0" err="1"/>
              <a:t>Gallos</a:t>
            </a:r>
            <a:r>
              <a:rPr lang="en-US" dirty="0"/>
              <a:t> </a:t>
            </a:r>
            <a:r>
              <a:rPr lang="en-US" dirty="0" err="1"/>
              <a:t>virtute</a:t>
            </a:r>
            <a:r>
              <a:rPr lang="en-US" dirty="0"/>
              <a:t> </a:t>
            </a:r>
            <a:r>
              <a:rPr lang="en-US" dirty="0" err="1"/>
              <a:t>praecedunt</a:t>
            </a:r>
            <a:r>
              <a:rPr lang="en-US" dirty="0"/>
              <a:t>, quod </a:t>
            </a:r>
            <a:r>
              <a:rPr lang="en-US" dirty="0" err="1"/>
              <a:t>fere</a:t>
            </a:r>
            <a:r>
              <a:rPr lang="en-US" dirty="0"/>
              <a:t> </a:t>
            </a:r>
            <a:r>
              <a:rPr lang="en-US" dirty="0" err="1"/>
              <a:t>cotidianis</a:t>
            </a:r>
            <a:r>
              <a:rPr lang="en-US" dirty="0"/>
              <a:t> </a:t>
            </a:r>
            <a:r>
              <a:rPr lang="en-US" dirty="0" err="1"/>
              <a:t>proeliis</a:t>
            </a:r>
            <a:r>
              <a:rPr lang="en-US" dirty="0"/>
              <a:t> cum </a:t>
            </a:r>
            <a:r>
              <a:rPr lang="en-US" dirty="0" err="1"/>
              <a:t>Germanis</a:t>
            </a:r>
            <a:r>
              <a:rPr lang="en-US" dirty="0"/>
              <a:t> </a:t>
            </a:r>
            <a:r>
              <a:rPr lang="en-US" dirty="0" err="1"/>
              <a:t>contendunt</a:t>
            </a:r>
            <a:r>
              <a:rPr lang="en-US" dirty="0"/>
              <a:t>, cum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prohibent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ipsi</a:t>
            </a:r>
            <a:r>
              <a:rPr lang="en-US" dirty="0"/>
              <a:t> in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bellum </a:t>
            </a:r>
            <a:r>
              <a:rPr lang="en-US" dirty="0" err="1"/>
              <a:t>gerunt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10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 to history, anthropology</a:t>
            </a:r>
          </a:p>
          <a:p>
            <a:r>
              <a:rPr lang="en-US" dirty="0" smtClean="0"/>
              <a:t>A true historian must have a synthetic understanding of his subject </a:t>
            </a:r>
          </a:p>
          <a:p>
            <a:r>
              <a:rPr lang="en-US" dirty="0"/>
              <a:t>Great nations write their autobiographies in three manuscripts; the book of their deeds, the book of their words, and the book of their </a:t>
            </a:r>
            <a:r>
              <a:rPr lang="en-US" dirty="0" smtClean="0"/>
              <a:t>art…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- John Ruskin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30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txBody>
          <a:bodyPr/>
          <a:lstStyle/>
          <a:p>
            <a:r>
              <a:rPr lang="en-US" dirty="0" smtClean="0"/>
              <a:t>Secondary </a:t>
            </a:r>
            <a:endParaRPr lang="en-US" dirty="0"/>
          </a:p>
        </p:txBody>
      </p:sp>
      <p:pic>
        <p:nvPicPr>
          <p:cNvPr id="1026" name="Picture 2" descr="http://glencoe.mcgraw-hill.com/sites/dl/free/2222555555/cover/0073330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56263"/>
            <a:ext cx="3124200" cy="39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8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Archaeology</a:t>
            </a:r>
          </a:p>
          <a:p>
            <a:r>
              <a:rPr lang="en-US" dirty="0" smtClean="0"/>
              <a:t>Anthropology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7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6" b="16413"/>
          <a:stretch/>
        </p:blipFill>
        <p:spPr>
          <a:xfrm>
            <a:off x="533400" y="1676400"/>
            <a:ext cx="7827290" cy="4191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Renfrew, C (2004) Archaeology. </a:t>
            </a:r>
            <a:r>
              <a:rPr lang="en-US" dirty="0" smtClean="0"/>
              <a:t>Thames and Hudson; London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83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54102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qmackie.files.wordpress.com/2009/12/richardson-island-stratigraphy-anno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7068"/>
            <a:ext cx="7010400" cy="52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4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chronologies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495800" cy="3276600"/>
          </a:xfrm>
        </p:spPr>
        <p:txBody>
          <a:bodyPr/>
          <a:lstStyle/>
          <a:p>
            <a:r>
              <a:rPr lang="en-US" dirty="0" err="1" smtClean="0"/>
              <a:t>Paleolithic</a:t>
            </a:r>
            <a:r>
              <a:rPr lang="en-US" dirty="0" smtClean="0"/>
              <a:t> – 200,000 B.C.</a:t>
            </a:r>
          </a:p>
          <a:p>
            <a:endParaRPr lang="en-US" dirty="0" smtClean="0"/>
          </a:p>
          <a:p>
            <a:r>
              <a:rPr lang="en-US" dirty="0" smtClean="0"/>
              <a:t>Mesolithic – 13,000 B.C.E</a:t>
            </a:r>
          </a:p>
          <a:p>
            <a:pPr lvl="1"/>
            <a:r>
              <a:rPr lang="en-US" dirty="0" smtClean="0"/>
              <a:t>Jericho – 11,000 B.P.</a:t>
            </a:r>
          </a:p>
          <a:p>
            <a:pPr lvl="1"/>
            <a:endParaRPr lang="en-US" dirty="0" smtClean="0"/>
          </a:p>
          <a:p>
            <a:r>
              <a:rPr lang="en-US" dirty="0"/>
              <a:t>Neolithic – 7,500 </a:t>
            </a:r>
            <a:r>
              <a:rPr lang="en-US" dirty="0" smtClean="0"/>
              <a:t>BC</a:t>
            </a:r>
            <a:endParaRPr lang="en-US" dirty="0"/>
          </a:p>
          <a:p>
            <a:pPr lvl="1"/>
            <a:r>
              <a:rPr lang="en-US" dirty="0"/>
              <a:t>Sumer (writing) 3,400 BC</a:t>
            </a:r>
            <a:endParaRPr lang="en-US" dirty="0" smtClean="0"/>
          </a:p>
        </p:txBody>
      </p:sp>
      <p:pic>
        <p:nvPicPr>
          <p:cNvPr id="5122" name="Picture 2" descr="https://i.chzbgr.com/maxW500/5085958144/hD46EBFF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10" y="1143000"/>
            <a:ext cx="37208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2.fanpop.com/image/photos/9000000/Chris-Jericho-chris-jericho-9094727-475-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2300" r="11271" b="2069"/>
          <a:stretch/>
        </p:blipFill>
        <p:spPr bwMode="auto">
          <a:xfrm>
            <a:off x="6224008" y="3962400"/>
            <a:ext cx="2005591" cy="24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edgedruid.com/wp-content/uploads/2013/03/matrix-neo-widescre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13628"/>
          <a:stretch/>
        </p:blipFill>
        <p:spPr bwMode="auto">
          <a:xfrm>
            <a:off x="446748" y="4637827"/>
            <a:ext cx="4762500" cy="19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9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 million years </a:t>
            </a:r>
            <a:r>
              <a:rPr lang="en-US" dirty="0" err="1" smtClean="0"/>
              <a:t>b.p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iws.collin.edu/mbailey/prehistory%20with%20cartoons_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21591" cy="46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5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605</TotalTime>
  <Words>381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Apothecary</vt:lpstr>
      <vt:lpstr>Stone Age man</vt:lpstr>
      <vt:lpstr>History</vt:lpstr>
      <vt:lpstr>sources</vt:lpstr>
      <vt:lpstr>sources</vt:lpstr>
      <vt:lpstr>Prehistory</vt:lpstr>
      <vt:lpstr>typologies</vt:lpstr>
      <vt:lpstr>stratigraphy</vt:lpstr>
      <vt:lpstr>Basic chronologies</vt:lpstr>
      <vt:lpstr>lucy</vt:lpstr>
      <vt:lpstr>Lascaux</vt:lpstr>
      <vt:lpstr>PowerPoint Presentation</vt:lpstr>
      <vt:lpstr>altamira</vt:lpstr>
      <vt:lpstr>PowerPoint Presentation</vt:lpstr>
      <vt:lpstr>PowerPoint Presentation</vt:lpstr>
      <vt:lpstr>Mesolithic</vt:lpstr>
      <vt:lpstr>Natufian culture</vt:lpstr>
      <vt:lpstr>Tell Abu Hureyra</vt:lpstr>
      <vt:lpstr>Shuqba cave</vt:lpstr>
      <vt:lpstr>Neolithic</vt:lpstr>
      <vt:lpstr>Çatalhӧyük – 7500 – 5700 B.C.</vt:lpstr>
      <vt:lpstr>PowerPoint Presentation</vt:lpstr>
      <vt:lpstr>Çatalhӧyük – 7500 – 5700 B.C. </vt:lpstr>
      <vt:lpstr>Anatolian mother goddess</vt:lpstr>
      <vt:lpstr>Sannai-Maruyama, – 3900 – 2600 BCE </vt:lpstr>
      <vt:lpstr>Jomon pottery</vt:lpstr>
      <vt:lpstr>Skara Brae – 3200 – 3000 BC </vt:lpstr>
      <vt:lpstr>V gordon childe</vt:lpstr>
      <vt:lpstr>Diffusionism</vt:lpstr>
      <vt:lpstr>PowerPoint Presentation</vt:lpstr>
      <vt:lpstr>archaeology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Early Man</dc:title>
  <dc:creator>Administrator</dc:creator>
  <cp:lastModifiedBy>Administrator</cp:lastModifiedBy>
  <cp:revision>23</cp:revision>
  <dcterms:created xsi:type="dcterms:W3CDTF">2013-06-12T15:41:26Z</dcterms:created>
  <dcterms:modified xsi:type="dcterms:W3CDTF">2013-06-13T19:01:35Z</dcterms:modified>
</cp:coreProperties>
</file>