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7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Seneca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02733"/>
            <a:ext cx="6815669" cy="1320802"/>
          </a:xfrm>
        </p:spPr>
        <p:txBody>
          <a:bodyPr/>
          <a:lstStyle/>
          <a:p>
            <a:r>
              <a:rPr lang="en-US" i="1" dirty="0" smtClean="0"/>
              <a:t>Hercules </a:t>
            </a:r>
            <a:r>
              <a:rPr lang="en-US" i="1" dirty="0" err="1" smtClean="0"/>
              <a:t>Furens</a:t>
            </a:r>
            <a:endParaRPr lang="en-US" i="1" dirty="0" smtClean="0"/>
          </a:p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3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Attic Precursor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Euripides’ </a:t>
            </a:r>
            <a:r>
              <a:rPr lang="en-US" i="1" dirty="0" smtClean="0"/>
              <a:t>Herakles</a:t>
            </a:r>
            <a:endParaRPr lang="en-US" dirty="0" smtClean="0"/>
          </a:p>
          <a:p>
            <a:pPr lvl="1"/>
            <a:r>
              <a:rPr lang="en-US" dirty="0" smtClean="0"/>
              <a:t>Euripides interpreted Herakles’ madness as a demonstration of the gods’ total lack of concern for man’s suffering, and an indication of the impassable distance between the human world and the divine.   - A Shelton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5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Seneca’s Hercules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differences</a:t>
            </a:r>
          </a:p>
          <a:p>
            <a:pPr lvl="1"/>
            <a:r>
              <a:rPr lang="en-US" dirty="0" smtClean="0"/>
              <a:t>Juno’s summary</a:t>
            </a:r>
          </a:p>
          <a:p>
            <a:pPr lvl="1"/>
            <a:r>
              <a:rPr lang="en-US" dirty="0" smtClean="0"/>
              <a:t>Theseus’ entry</a:t>
            </a:r>
          </a:p>
          <a:p>
            <a:pPr lvl="1"/>
            <a:r>
              <a:rPr lang="en-US" dirty="0" smtClean="0"/>
              <a:t>Hercules’ self discovery of his crimes</a:t>
            </a:r>
          </a:p>
          <a:p>
            <a:r>
              <a:rPr lang="en-US" dirty="0" smtClean="0"/>
              <a:t>Thematic differences</a:t>
            </a:r>
          </a:p>
          <a:p>
            <a:pPr lvl="1"/>
            <a:r>
              <a:rPr lang="en-US" dirty="0" smtClean="0"/>
              <a:t>Stoic reinterpretation of the myth</a:t>
            </a:r>
          </a:p>
          <a:p>
            <a:pPr lvl="1"/>
            <a:r>
              <a:rPr lang="en-US" dirty="0" smtClean="0"/>
              <a:t>*Seneca’s </a:t>
            </a:r>
            <a:r>
              <a:rPr lang="en-US" dirty="0" smtClean="0"/>
              <a:t>interest in the transition into madness – due to the individual not the </a:t>
            </a:r>
            <a:r>
              <a:rPr lang="en-US" dirty="0" smtClean="0"/>
              <a:t>gods*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Juno’s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39-40</a:t>
            </a:r>
          </a:p>
          <a:p>
            <a:pPr lvl="1"/>
            <a:r>
              <a:rPr lang="en-US" dirty="0" smtClean="0"/>
              <a:t>Hercules assumes </a:t>
            </a:r>
            <a:r>
              <a:rPr lang="en-US" dirty="0" smtClean="0"/>
              <a:t>rights </a:t>
            </a:r>
            <a:r>
              <a:rPr lang="en-US" dirty="0" smtClean="0"/>
              <a:t>allowed only to the gods (</a:t>
            </a:r>
            <a:r>
              <a:rPr lang="en-US" dirty="0" err="1" smtClean="0"/>
              <a:t>toto</a:t>
            </a:r>
            <a:r>
              <a:rPr lang="en-US" dirty="0" smtClean="0"/>
              <a:t> </a:t>
            </a:r>
            <a:r>
              <a:rPr lang="en-US" dirty="0" err="1" smtClean="0"/>
              <a:t>deus</a:t>
            </a:r>
            <a:r>
              <a:rPr lang="en-US" dirty="0" smtClean="0"/>
              <a:t>/narrator </a:t>
            </a:r>
            <a:r>
              <a:rPr lang="en-US" dirty="0" err="1" smtClean="0"/>
              <a:t>orbe</a:t>
            </a:r>
            <a:r>
              <a:rPr lang="en-US" dirty="0" smtClean="0"/>
              <a:t>)</a:t>
            </a:r>
          </a:p>
          <a:p>
            <a:r>
              <a:rPr lang="en-US" dirty="0" smtClean="0"/>
              <a:t>49</a:t>
            </a:r>
          </a:p>
          <a:p>
            <a:pPr lvl="1"/>
            <a:r>
              <a:rPr lang="en-US" dirty="0" smtClean="0"/>
              <a:t>Hercules recently destroyed the boundary between gods and men (</a:t>
            </a:r>
            <a:r>
              <a:rPr lang="en-US" dirty="0" err="1" smtClean="0"/>
              <a:t>foedus</a:t>
            </a:r>
            <a:r>
              <a:rPr lang="en-US" dirty="0" smtClean="0"/>
              <a:t> </a:t>
            </a:r>
            <a:r>
              <a:rPr lang="en-US" dirty="0" err="1" smtClean="0"/>
              <a:t>umbrarum</a:t>
            </a:r>
            <a:r>
              <a:rPr lang="en-US" dirty="0" smtClean="0"/>
              <a:t> </a:t>
            </a:r>
            <a:r>
              <a:rPr lang="en-US" dirty="0" err="1" smtClean="0"/>
              <a:t>perit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51-2 and how he’s even more boastful (</a:t>
            </a:r>
            <a:r>
              <a:rPr lang="en-US" dirty="0" err="1" smtClean="0"/>
              <a:t>spolia</a:t>
            </a:r>
            <a:r>
              <a:rPr lang="en-US" dirty="0" smtClean="0"/>
              <a:t> </a:t>
            </a:r>
            <a:r>
              <a:rPr lang="en-US" dirty="0" err="1" smtClean="0"/>
              <a:t>iactantem</a:t>
            </a:r>
            <a:r>
              <a:rPr lang="en-US" dirty="0" smtClean="0"/>
              <a:t>…</a:t>
            </a:r>
            <a:r>
              <a:rPr lang="en-US" dirty="0" err="1" smtClean="0"/>
              <a:t>fraterna</a:t>
            </a:r>
            <a:r>
              <a:rPr lang="en-US" dirty="0" smtClean="0"/>
              <a:t>) &amp; (</a:t>
            </a:r>
            <a:r>
              <a:rPr lang="en-US" dirty="0" err="1" smtClean="0"/>
              <a:t>robore</a:t>
            </a:r>
            <a:r>
              <a:rPr lang="en-US" dirty="0" smtClean="0"/>
              <a:t>…</a:t>
            </a:r>
            <a:r>
              <a:rPr lang="en-US" dirty="0" err="1" smtClean="0"/>
              <a:t>tumet</a:t>
            </a:r>
            <a:r>
              <a:rPr lang="en-US" dirty="0" smtClean="0"/>
              <a:t>) 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Pride </a:t>
            </a:r>
            <a:r>
              <a:rPr lang="en-US" dirty="0"/>
              <a:t>leads to ambition and madness, an extension of </a:t>
            </a:r>
            <a:r>
              <a:rPr lang="en-US" dirty="0" smtClean="0"/>
              <a:t>boasting</a:t>
            </a:r>
          </a:p>
          <a:p>
            <a:pPr lvl="1"/>
            <a:r>
              <a:rPr lang="en-US" dirty="0" smtClean="0"/>
              <a:t>One passion, not checked by reason, leads to total destruction of the mind -</a:t>
            </a:r>
            <a:r>
              <a:rPr lang="en-US" i="1" dirty="0" smtClean="0"/>
              <a:t>de Ira</a:t>
            </a:r>
            <a:endParaRPr lang="en-US" i="1" dirty="0"/>
          </a:p>
          <a:p>
            <a:pPr lvl="1"/>
            <a:r>
              <a:rPr lang="en-US" dirty="0" smtClean="0"/>
              <a:t>He is successful, 33</a:t>
            </a:r>
          </a:p>
          <a:p>
            <a:pPr lvl="1"/>
            <a:r>
              <a:rPr lang="en-US" dirty="0" smtClean="0"/>
              <a:t>He is worshiped as a god, 39-40</a:t>
            </a:r>
          </a:p>
          <a:p>
            <a:pPr lvl="1"/>
            <a:r>
              <a:rPr lang="en-US" dirty="0" smtClean="0"/>
              <a:t>He has returned from the underworld, 47</a:t>
            </a:r>
          </a:p>
          <a:p>
            <a:pPr lvl="1"/>
            <a:r>
              <a:rPr lang="en-US" dirty="0" smtClean="0"/>
              <a:t>He is proud, 51 and 58</a:t>
            </a:r>
          </a:p>
          <a:p>
            <a:pPr lvl="1"/>
            <a:r>
              <a:rPr lang="en-US" dirty="0" smtClean="0"/>
              <a:t>He challenges the heaven, 74-5</a:t>
            </a:r>
          </a:p>
          <a:p>
            <a:pPr lvl="1"/>
            <a:r>
              <a:rPr lang="en-US" dirty="0" smtClean="0"/>
              <a:t>He is his own worst enemy, 85</a:t>
            </a:r>
          </a:p>
        </p:txBody>
      </p:sp>
    </p:spTree>
    <p:extLst>
      <p:ext uri="{BB962C8B-B14F-4D97-AF65-F5344CB8AC3E}">
        <p14:creationId xmlns:p14="http://schemas.microsoft.com/office/powerpoint/2010/main" val="11193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Juno, the disordered human mind personified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107-9, Juno says she must become mad herself</a:t>
            </a:r>
          </a:p>
          <a:p>
            <a:pPr lvl="1"/>
            <a:r>
              <a:rPr lang="en-US" dirty="0" smtClean="0"/>
              <a:t>Hercules’ enemy is ‘the irrational force which dwells in his mind and motivates his </a:t>
            </a:r>
            <a:r>
              <a:rPr lang="en-US" dirty="0" smtClean="0"/>
              <a:t>actions’ </a:t>
            </a:r>
            <a:r>
              <a:rPr lang="en-US" dirty="0" smtClean="0"/>
              <a:t>– A Shelton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Stabo</a:t>
            </a:r>
            <a:r>
              <a:rPr lang="en-US" dirty="0" smtClean="0"/>
              <a:t> et,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exeant</a:t>
            </a:r>
            <a:r>
              <a:rPr lang="en-US" dirty="0" smtClean="0"/>
              <a:t>/</a:t>
            </a:r>
            <a:r>
              <a:rPr lang="en-US" dirty="0" err="1" smtClean="0"/>
              <a:t>emissa</a:t>
            </a:r>
            <a:r>
              <a:rPr lang="en-US" dirty="0" smtClean="0"/>
              <a:t> </a:t>
            </a:r>
            <a:r>
              <a:rPr lang="en-US" dirty="0" err="1" smtClean="0"/>
              <a:t>nervo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, </a:t>
            </a:r>
            <a:r>
              <a:rPr lang="en-US" dirty="0" err="1" smtClean="0"/>
              <a:t>librabo</a:t>
            </a:r>
            <a:r>
              <a:rPr lang="en-US" dirty="0" smtClean="0"/>
              <a:t> </a:t>
            </a:r>
            <a:r>
              <a:rPr lang="en-US" dirty="0" err="1" smtClean="0"/>
              <a:t>manu</a:t>
            </a:r>
            <a:r>
              <a:rPr lang="en-US" dirty="0" smtClean="0"/>
              <a:t>/ </a:t>
            </a:r>
            <a:r>
              <a:rPr lang="en-US" dirty="0" err="1" smtClean="0"/>
              <a:t>regam</a:t>
            </a:r>
            <a:r>
              <a:rPr lang="en-US" dirty="0" smtClean="0"/>
              <a:t> </a:t>
            </a:r>
            <a:r>
              <a:rPr lang="en-US" dirty="0" err="1" smtClean="0"/>
              <a:t>furentis</a:t>
            </a:r>
            <a:r>
              <a:rPr lang="en-US" dirty="0" smtClean="0"/>
              <a:t> </a:t>
            </a:r>
            <a:r>
              <a:rPr lang="en-US" dirty="0" err="1" smtClean="0"/>
              <a:t>arma</a:t>
            </a:r>
            <a:r>
              <a:rPr lang="en-US" dirty="0" smtClean="0"/>
              <a:t> (118-20)</a:t>
            </a:r>
          </a:p>
          <a:p>
            <a:pPr lvl="2"/>
            <a:r>
              <a:rPr lang="en-US" dirty="0" smtClean="0"/>
              <a:t>Madness directs the weapons, </a:t>
            </a:r>
          </a:p>
          <a:p>
            <a:pPr lvl="2"/>
            <a:r>
              <a:rPr lang="en-US" dirty="0" smtClean="0"/>
              <a:t>Herakles is the </a:t>
            </a:r>
            <a:r>
              <a:rPr lang="en-US" dirty="0" err="1" smtClean="0"/>
              <a:t>kleos</a:t>
            </a:r>
            <a:r>
              <a:rPr lang="en-US" dirty="0" smtClean="0"/>
              <a:t> of Hera though his madness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Agency: the importance of 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voice – reflexive in nature (found only in Greek)</a:t>
            </a:r>
          </a:p>
          <a:p>
            <a:r>
              <a:rPr lang="en-US" dirty="0" smtClean="0"/>
              <a:t>Chorus: you who have done such terrible things, how can you bring yourself to extinguish (</a:t>
            </a:r>
            <a:r>
              <a:rPr lang="en-US" dirty="0" err="1" smtClean="0"/>
              <a:t>marainein</a:t>
            </a:r>
            <a:r>
              <a:rPr lang="en-US" dirty="0" smtClean="0"/>
              <a:t>) your eyesight?  Which of the </a:t>
            </a:r>
            <a:r>
              <a:rPr lang="en-US" dirty="0" err="1" smtClean="0"/>
              <a:t>daimones</a:t>
            </a:r>
            <a:r>
              <a:rPr lang="en-US" dirty="0" smtClean="0"/>
              <a:t> urged you?</a:t>
            </a:r>
          </a:p>
          <a:p>
            <a:pPr lvl="1"/>
            <a:r>
              <a:rPr lang="en-US" dirty="0" err="1" smtClean="0"/>
              <a:t>Marainein</a:t>
            </a:r>
            <a:r>
              <a:rPr lang="en-US" dirty="0" smtClean="0"/>
              <a:t> is active </a:t>
            </a:r>
          </a:p>
          <a:p>
            <a:pPr lvl="1"/>
            <a:r>
              <a:rPr lang="en-US" dirty="0" smtClean="0"/>
              <a:t>Aristotle says the middle voice, </a:t>
            </a:r>
            <a:r>
              <a:rPr lang="en-US" i="1" dirty="0" err="1" smtClean="0"/>
              <a:t>marainesthai</a:t>
            </a:r>
            <a:r>
              <a:rPr lang="en-US" dirty="0" smtClean="0"/>
              <a:t>, is used when a fire goes out by itself.</a:t>
            </a:r>
          </a:p>
          <a:p>
            <a:pPr lvl="1"/>
            <a:r>
              <a:rPr lang="en-US" dirty="0" smtClean="0"/>
              <a:t>When humans put out fires a totally different word is used: </a:t>
            </a:r>
            <a:r>
              <a:rPr lang="en-US" dirty="0" err="1" smtClean="0"/>
              <a:t>sbennunai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Oedipus, and Sophocles, agency is removed from the individual…taken by a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4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Agony of man in Euripides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Agon</a:t>
            </a:r>
            <a:r>
              <a:rPr lang="en-US" dirty="0" smtClean="0"/>
              <a:t> – coming together, competition or antagonism, ordeal (ago)</a:t>
            </a:r>
          </a:p>
          <a:p>
            <a:r>
              <a:rPr lang="en-US" dirty="0" smtClean="0"/>
              <a:t>Failure to recognize Dionysus leads to the dismemberment of Thebes (and subsequent rebirth)</a:t>
            </a:r>
          </a:p>
          <a:p>
            <a:r>
              <a:rPr lang="en-US" dirty="0" smtClean="0"/>
              <a:t>Herakles’ descent to the underworld equates the inevitability of death</a:t>
            </a:r>
          </a:p>
          <a:p>
            <a:r>
              <a:rPr lang="en-US" dirty="0" smtClean="0"/>
              <a:t>Hera’s </a:t>
            </a:r>
            <a:r>
              <a:rPr lang="en-US" dirty="0" err="1" smtClean="0"/>
              <a:t>kleos</a:t>
            </a:r>
            <a:r>
              <a:rPr lang="en-US" dirty="0" smtClean="0"/>
              <a:t> comes by never allowing Herakles the catch up with time, until death</a:t>
            </a:r>
          </a:p>
          <a:p>
            <a:r>
              <a:rPr lang="en-US" dirty="0" smtClean="0"/>
              <a:t>Hera is the mother of reborn Heracles </a:t>
            </a:r>
            <a:r>
              <a:rPr lang="en-US" smtClean="0"/>
              <a:t>- 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1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443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Seneca </vt:lpstr>
      <vt:lpstr>Attic Precursor</vt:lpstr>
      <vt:lpstr>Seneca’s Hercules</vt:lpstr>
      <vt:lpstr>Juno’s speech</vt:lpstr>
      <vt:lpstr>Juno continued</vt:lpstr>
      <vt:lpstr>Juno, the disordered human mind personified</vt:lpstr>
      <vt:lpstr>Agency: the importance of voices</vt:lpstr>
      <vt:lpstr>Agony of man in Euripides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Seneca</dc:title>
  <dc:creator>Buck Crowe</dc:creator>
  <cp:lastModifiedBy>Buck Crowe</cp:lastModifiedBy>
  <cp:revision>9</cp:revision>
  <dcterms:created xsi:type="dcterms:W3CDTF">2014-10-21T14:25:05Z</dcterms:created>
  <dcterms:modified xsi:type="dcterms:W3CDTF">2014-10-22T19:21:51Z</dcterms:modified>
</cp:coreProperties>
</file>