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1" y="41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22BF7-FEF8-4306-8DE6-49BC31A227F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44B32-0CBD-46B3-9F95-832AE282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4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prohetaerizetai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ton demon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44B32-0CBD-46B3-9F95-832AE282FC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8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5235-46B5-4F11-816B-1DE210A9AD6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2CC124-D633-4FB7-9320-423EFBE3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5235-46B5-4F11-816B-1DE210A9AD6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C124-D633-4FB7-9320-423EFBE3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5235-46B5-4F11-816B-1DE210A9AD6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C124-D633-4FB7-9320-423EFBE3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5235-46B5-4F11-816B-1DE210A9AD6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C124-D633-4FB7-9320-423EFBE3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5235-46B5-4F11-816B-1DE210A9AD6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CC124-D633-4FB7-9320-423EFBE38C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5235-46B5-4F11-816B-1DE210A9AD6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C124-D633-4FB7-9320-423EFBE3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5235-46B5-4F11-816B-1DE210A9AD6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C124-D633-4FB7-9320-423EFBE3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5235-46B5-4F11-816B-1DE210A9AD6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C124-D633-4FB7-9320-423EFBE3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5235-46B5-4F11-816B-1DE210A9AD6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C124-D633-4FB7-9320-423EFBE3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5235-46B5-4F11-816B-1DE210A9AD6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C124-D633-4FB7-9320-423EFBE38C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5235-46B5-4F11-816B-1DE210A9AD6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2CC124-D633-4FB7-9320-423EFBE38C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0095235-46B5-4F11-816B-1DE210A9AD6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C2CC124-D633-4FB7-9320-423EFBE38C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91600" cy="4114799"/>
          </a:xfrm>
        </p:spPr>
        <p:txBody>
          <a:bodyPr/>
          <a:lstStyle/>
          <a:p>
            <a:r>
              <a:rPr lang="en-US" sz="7500" dirty="0" smtClean="0"/>
              <a:t>Cleisthenes</a:t>
            </a:r>
            <a:br>
              <a:rPr lang="en-US" sz="7500" dirty="0" smtClean="0"/>
            </a:br>
            <a:r>
              <a:rPr lang="en-US" sz="7500" dirty="0" smtClean="0"/>
              <a:t>and the</a:t>
            </a:r>
            <a:br>
              <a:rPr lang="en-US" sz="7500" dirty="0" smtClean="0"/>
            </a:br>
            <a:r>
              <a:rPr lang="en-US" sz="7500" dirty="0" err="1" smtClean="0"/>
              <a:t>Alcmaeonidae</a:t>
            </a:r>
            <a:endParaRPr lang="en-US" sz="7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5334000" cy="990600"/>
          </a:xfrm>
        </p:spPr>
        <p:txBody>
          <a:bodyPr/>
          <a:lstStyle/>
          <a:p>
            <a:r>
              <a:rPr lang="en-US" dirty="0" smtClean="0"/>
              <a:t>The Rise of Athenian </a:t>
            </a:r>
            <a:r>
              <a:rPr lang="en-US" dirty="0" err="1" smtClean="0"/>
              <a:t>Isonomia</a:t>
            </a:r>
            <a:endParaRPr lang="en-US" dirty="0"/>
          </a:p>
        </p:txBody>
      </p:sp>
      <p:pic>
        <p:nvPicPr>
          <p:cNvPr id="1026" name="Picture 2" descr="http://2.bp.blogspot.com/-SiObpjiDaxs/UQkgDZrjO3I/AAAAAAAABwY/EOyetxXYfXs/s1600/Cleisthe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68" y="4114800"/>
            <a:ext cx="1902332" cy="273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78" y="-381000"/>
            <a:ext cx="5791200" cy="1371600"/>
          </a:xfrm>
        </p:spPr>
        <p:txBody>
          <a:bodyPr/>
          <a:lstStyle/>
          <a:p>
            <a:r>
              <a:rPr lang="en-US" dirty="0" smtClean="0"/>
              <a:t>Role of theatre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8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Eleutheria</a:t>
            </a:r>
            <a:r>
              <a:rPr lang="en-US" dirty="0" smtClean="0"/>
              <a:t>: </a:t>
            </a:r>
            <a:r>
              <a:rPr lang="en-US" dirty="0" err="1" smtClean="0"/>
              <a:t>isonomia</a:t>
            </a:r>
            <a:r>
              <a:rPr lang="en-US" dirty="0" smtClean="0"/>
              <a:t>  and </a:t>
            </a:r>
            <a:r>
              <a:rPr lang="en-US" dirty="0" err="1" smtClean="0"/>
              <a:t>Isegoria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Herodotus says the Athenians call the new government an </a:t>
            </a:r>
            <a:r>
              <a:rPr lang="en-US" dirty="0" err="1" smtClean="0"/>
              <a:t>isonomia</a:t>
            </a:r>
            <a:endParaRPr lang="en-US" dirty="0" smtClean="0"/>
          </a:p>
          <a:p>
            <a:r>
              <a:rPr lang="en-US" dirty="0" err="1"/>
              <a:t>I</a:t>
            </a:r>
            <a:r>
              <a:rPr lang="en-US" dirty="0" err="1" smtClean="0"/>
              <a:t>sonomia</a:t>
            </a:r>
            <a:r>
              <a:rPr lang="en-US" dirty="0" smtClean="0"/>
              <a:t> – equality before the law</a:t>
            </a:r>
          </a:p>
          <a:p>
            <a:r>
              <a:rPr lang="en-US" dirty="0" err="1" smtClean="0"/>
              <a:t>Isegoria</a:t>
            </a:r>
            <a:r>
              <a:rPr lang="en-US" dirty="0" smtClean="0"/>
              <a:t> – equality of speech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landingaday.files.wordpress.com/2010/03/tarpon_springs_greek-us-fla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505200" cy="3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9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ostracism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38862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Vote on whether to offer a vote on ostracism in January</a:t>
            </a:r>
          </a:p>
          <a:p>
            <a:r>
              <a:rPr lang="en-US" dirty="0" smtClean="0"/>
              <a:t>In March, if they have one, voters enter through 1/10 gates in agora and drop off inscribed </a:t>
            </a:r>
            <a:r>
              <a:rPr lang="en-US" dirty="0" err="1" smtClean="0"/>
              <a:t>ostraka</a:t>
            </a:r>
            <a:r>
              <a:rPr lang="en-US" dirty="0" smtClean="0"/>
              <a:t> with name of the culprit.  You can't leave until the vote is over.  Silly election fraud.</a:t>
            </a:r>
          </a:p>
          <a:p>
            <a:r>
              <a:rPr lang="en-US" dirty="0" smtClean="0"/>
              <a:t>The rule of 6,000.  If there are fewer, no action taken.  If there are more, then the guy with the most votes wins exile, regardless of how many he gets!</a:t>
            </a:r>
          </a:p>
          <a:p>
            <a:r>
              <a:rPr lang="en-US" dirty="0" smtClean="0"/>
              <a:t>The winner of the ostracism ballot has to leave for 10 years.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darkwing.uoregon.edu/~klio/im/gr/ath/Athen%20-%20Ostra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800"/>
            <a:ext cx="5105400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Reconstruction of the Temple of Apollo</a:t>
            </a:r>
          </a:p>
          <a:p>
            <a:r>
              <a:rPr lang="en-US" dirty="0" smtClean="0"/>
              <a:t>'First, free the Athenians.'</a:t>
            </a:r>
          </a:p>
          <a:p>
            <a:r>
              <a:rPr lang="en-US" dirty="0" err="1" smtClean="0"/>
              <a:t>Cleomenes</a:t>
            </a:r>
            <a:r>
              <a:rPr lang="en-US" dirty="0" smtClean="0"/>
              <a:t> and the Spartan Intervention</a:t>
            </a:r>
          </a:p>
          <a:p>
            <a:r>
              <a:rPr lang="en-US" dirty="0" smtClean="0"/>
              <a:t>Athens has no government</a:t>
            </a:r>
          </a:p>
          <a:p>
            <a:r>
              <a:rPr lang="en-US" dirty="0" smtClean="0"/>
              <a:t>-    Aristocracy wants to revert to pre-</a:t>
            </a:r>
            <a:r>
              <a:rPr lang="en-US" dirty="0" err="1" smtClean="0"/>
              <a:t>Solonian</a:t>
            </a:r>
            <a:r>
              <a:rPr lang="en-US" dirty="0" smtClean="0"/>
              <a:t> times</a:t>
            </a:r>
          </a:p>
          <a:p>
            <a:r>
              <a:rPr lang="en-US" dirty="0"/>
              <a:t>- </a:t>
            </a:r>
            <a:r>
              <a:rPr lang="en-US" dirty="0" smtClean="0"/>
              <a:t>   Farmer/hoplites want to retain powers</a:t>
            </a:r>
          </a:p>
          <a:p>
            <a:r>
              <a:rPr lang="en-US" dirty="0" smtClean="0"/>
              <a:t>Let's allow the archon elections decide things?</a:t>
            </a:r>
          </a:p>
          <a:p>
            <a:r>
              <a:rPr lang="en-US" dirty="0" smtClean="0"/>
              <a:t>Cleisthenes is defeated by </a:t>
            </a:r>
            <a:r>
              <a:rPr lang="en-US" dirty="0" err="1" smtClean="0"/>
              <a:t>Isagoras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1" t="75370" r="5278" b="2037"/>
          <a:stretch/>
        </p:blipFill>
        <p:spPr>
          <a:xfrm>
            <a:off x="228600" y="228600"/>
            <a:ext cx="76581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isagoras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724400" cy="5029199"/>
          </a:xfrm>
        </p:spPr>
        <p:txBody>
          <a:bodyPr/>
          <a:lstStyle/>
          <a:p>
            <a:r>
              <a:rPr lang="en-US" dirty="0" smtClean="0"/>
              <a:t>Establishes Council of 300 – all aristocrats</a:t>
            </a:r>
          </a:p>
          <a:p>
            <a:r>
              <a:rPr lang="en-US" dirty="0" smtClean="0"/>
              <a:t>Strikes names off the citizen list.  All those families who came to Athens as skilled immigrants are sacked.</a:t>
            </a:r>
          </a:p>
          <a:p>
            <a:r>
              <a:rPr lang="en-US" dirty="0" smtClean="0"/>
              <a:t>*Cleisthenes recruits the dissidents to his faction* and they vote him into office via the </a:t>
            </a:r>
            <a:r>
              <a:rPr lang="en-US" dirty="0" err="1" smtClean="0"/>
              <a:t>Ekklesia</a:t>
            </a:r>
            <a:r>
              <a:rPr lang="en-US" dirty="0" smtClean="0"/>
              <a:t>, bypassing the new council and including votes from recently ex-citizens</a:t>
            </a:r>
          </a:p>
          <a:p>
            <a:r>
              <a:rPr lang="en-US" dirty="0" err="1" smtClean="0"/>
              <a:t>Isagoras</a:t>
            </a:r>
            <a:r>
              <a:rPr lang="en-US" dirty="0" smtClean="0"/>
              <a:t> recalls </a:t>
            </a:r>
            <a:r>
              <a:rPr lang="en-US" dirty="0" err="1" smtClean="0"/>
              <a:t>Cleomenes</a:t>
            </a:r>
            <a:r>
              <a:rPr lang="en-US" dirty="0" smtClean="0"/>
              <a:t> and the Spartans who expel Cleisthenes and the 700 families</a:t>
            </a:r>
          </a:p>
          <a:p>
            <a:endParaRPr lang="en-US" dirty="0"/>
          </a:p>
        </p:txBody>
      </p:sp>
      <p:pic>
        <p:nvPicPr>
          <p:cNvPr id="2050" name="Picture 2" descr="http://www.umiacs.umd.edu/~kuijt/miscellania/Singles/Ab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7052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Cleisthenes strikes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3047999"/>
          </a:xfrm>
        </p:spPr>
        <p:txBody>
          <a:bodyPr/>
          <a:lstStyle/>
          <a:p>
            <a:r>
              <a:rPr lang="en-US" dirty="0" smtClean="0"/>
              <a:t>Besiege the </a:t>
            </a:r>
            <a:r>
              <a:rPr lang="en-US" dirty="0" err="1" smtClean="0"/>
              <a:t>Cleomenes</a:t>
            </a:r>
            <a:r>
              <a:rPr lang="en-US" dirty="0" smtClean="0"/>
              <a:t> and his Spartans (and </a:t>
            </a:r>
            <a:r>
              <a:rPr lang="en-US" dirty="0" err="1" smtClean="0"/>
              <a:t>Isagoras</a:t>
            </a:r>
            <a:r>
              <a:rPr lang="en-US" dirty="0" smtClean="0"/>
              <a:t>) on the Acropolis.</a:t>
            </a:r>
          </a:p>
          <a:p>
            <a:r>
              <a:rPr lang="en-US" dirty="0" smtClean="0"/>
              <a:t>Spartans get tired and cut a deal and go home.</a:t>
            </a:r>
          </a:p>
          <a:p>
            <a:r>
              <a:rPr lang="en-US" dirty="0" smtClean="0"/>
              <a:t>The democrats take a city that is now prime for class revolution. It's a mad tinderbox worried about foreign invasion, too – a la Paris in the terror </a:t>
            </a:r>
          </a:p>
          <a:p>
            <a:endParaRPr lang="en-US" dirty="0"/>
          </a:p>
        </p:txBody>
      </p:sp>
      <p:pic>
        <p:nvPicPr>
          <p:cNvPr id="3075" name="Picture 3" descr="C:\Users\bcrowe\AppData\Local\Microsoft\Windows\Temporary Internet Files\Content.IE5\KF5T48PP\MC9000787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95350"/>
            <a:ext cx="1752600" cy="302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791200" cy="1219200"/>
          </a:xfrm>
        </p:spPr>
        <p:txBody>
          <a:bodyPr/>
          <a:lstStyle/>
          <a:p>
            <a:r>
              <a:rPr lang="en-US" dirty="0" smtClean="0"/>
              <a:t>Cleisthenes'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6200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10 tribes from 4</a:t>
            </a:r>
          </a:p>
          <a:p>
            <a:r>
              <a:rPr lang="en-US" dirty="0" smtClean="0"/>
              <a:t>Each tribe is divided into 3 </a:t>
            </a:r>
            <a:r>
              <a:rPr lang="en-US" dirty="0" err="1" smtClean="0"/>
              <a:t>trittyes</a:t>
            </a:r>
            <a:r>
              <a:rPr lang="en-US" dirty="0" smtClean="0"/>
              <a:t> and divided geographically: city, coast, and middle earth</a:t>
            </a:r>
          </a:p>
          <a:p>
            <a:r>
              <a:rPr lang="en-US" dirty="0" smtClean="0"/>
              <a:t>Every </a:t>
            </a:r>
            <a:r>
              <a:rPr lang="en-US" dirty="0" err="1" smtClean="0"/>
              <a:t>tritty</a:t>
            </a:r>
            <a:r>
              <a:rPr lang="en-US" dirty="0" smtClean="0"/>
              <a:t> is equal in population. So the number of each tribe is also equal as each of its thirds is equal.  </a:t>
            </a:r>
          </a:p>
          <a:p>
            <a:r>
              <a:rPr lang="en-US" dirty="0" smtClean="0"/>
              <a:t>As further means to break aristocratic power, aristocratic lands are separated  from religious shrines in their old area via </a:t>
            </a:r>
            <a:r>
              <a:rPr lang="en-US" dirty="0" err="1" smtClean="0"/>
              <a:t>tritty</a:t>
            </a:r>
            <a:r>
              <a:rPr lang="en-US" dirty="0" smtClean="0"/>
              <a:t> boundaries</a:t>
            </a:r>
          </a:p>
          <a:p>
            <a:r>
              <a:rPr lang="en-US" dirty="0" smtClean="0"/>
              <a:t>Deme (little town) is now the basic local governmental association.</a:t>
            </a:r>
          </a:p>
          <a:p>
            <a:r>
              <a:rPr lang="en-US" dirty="0" smtClean="0"/>
              <a:t>Changes last names from patronymic to a deme name: No longer Cleisthenes son of </a:t>
            </a:r>
            <a:r>
              <a:rPr lang="en-US" dirty="0" err="1" smtClean="0"/>
              <a:t>Megacles</a:t>
            </a:r>
            <a:r>
              <a:rPr lang="en-US" dirty="0" smtClean="0"/>
              <a:t>, but Cleisthenes of </a:t>
            </a:r>
            <a:r>
              <a:rPr lang="en-US" dirty="0" err="1" smtClean="0"/>
              <a:t>Alopeke</a:t>
            </a:r>
            <a:r>
              <a:rPr lang="en-US" dirty="0" smtClean="0"/>
              <a:t>.  Breaks easy marker of aristocratic lineage </a:t>
            </a:r>
          </a:p>
          <a:p>
            <a:r>
              <a:rPr lang="en-US" dirty="0" smtClean="0"/>
              <a:t>Every tribe votes for </a:t>
            </a:r>
            <a:r>
              <a:rPr lang="en-US" dirty="0" err="1" smtClean="0"/>
              <a:t>polymarch</a:t>
            </a:r>
            <a:endParaRPr lang="en-US" dirty="0" smtClean="0"/>
          </a:p>
          <a:p>
            <a:r>
              <a:rPr lang="en-US" dirty="0" smtClean="0"/>
              <a:t>Role of </a:t>
            </a:r>
            <a:r>
              <a:rPr lang="en-US" dirty="0" err="1" smtClean="0"/>
              <a:t>Metics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867400"/>
            <a:ext cx="3295126" cy="99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Camp J M, </a:t>
            </a:r>
            <a:r>
              <a:rPr lang="en-US" i="1" dirty="0" smtClean="0"/>
              <a:t>Archaeology of</a:t>
            </a:r>
          </a:p>
          <a:p>
            <a:r>
              <a:rPr lang="en-US" i="1" dirty="0" smtClean="0"/>
              <a:t>Athens. </a:t>
            </a:r>
            <a:endParaRPr lang="en-US" i="1" dirty="0"/>
          </a:p>
        </p:txBody>
      </p:sp>
      <p:pic>
        <p:nvPicPr>
          <p:cNvPr id="4098" name="Picture 2" descr="http://www.agathe.gr/image?id=Agora:Image:2008.19.0013&amp;w=800&amp;h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3048"/>
            <a:ext cx="5943600" cy="691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228600"/>
            <a:ext cx="5791200" cy="1371600"/>
          </a:xfrm>
        </p:spPr>
        <p:txBody>
          <a:bodyPr/>
          <a:lstStyle/>
          <a:p>
            <a:r>
              <a:rPr lang="en-US" dirty="0" smtClean="0"/>
              <a:t>Boule and </a:t>
            </a:r>
            <a:r>
              <a:rPr lang="en-US" dirty="0" err="1" smtClean="0"/>
              <a:t>Ekklesia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4114800" cy="5486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1981200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/>
          <a:stretch/>
        </p:blipFill>
        <p:spPr>
          <a:xfrm rot="5400000">
            <a:off x="-200556" y="200554"/>
            <a:ext cx="6855091" cy="6453981"/>
          </a:xfrm>
        </p:spPr>
      </p:pic>
    </p:spTree>
    <p:extLst>
      <p:ext uri="{BB962C8B-B14F-4D97-AF65-F5344CB8AC3E}">
        <p14:creationId xmlns:p14="http://schemas.microsoft.com/office/powerpoint/2010/main" val="60819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one for the haters…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Yes, this democracy did exclude </a:t>
            </a:r>
            <a:r>
              <a:rPr lang="en-US" dirty="0" err="1" smtClean="0"/>
              <a:t>metics</a:t>
            </a:r>
            <a:r>
              <a:rPr lang="en-US" dirty="0" smtClean="0"/>
              <a:t>, women, slaves, and other non-citizens.  Not every citizen has direct participation in all aspects of civic life…yet.  </a:t>
            </a: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/>
              <a:t>Thetes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'Many, many a scholar wants to denigrate ancient Athenian democracy and suggest it wasn't really democratic.  That's to be deliberately blind to what's really happening.  What you have here is a miracle.' – D </a:t>
            </a:r>
            <a:r>
              <a:rPr lang="en-US" dirty="0" err="1" smtClean="0"/>
              <a:t>Kagan</a:t>
            </a:r>
            <a:endParaRPr lang="en-US" dirty="0"/>
          </a:p>
        </p:txBody>
      </p:sp>
      <p:pic>
        <p:nvPicPr>
          <p:cNvPr id="5122" name="Picture 2" descr="https://encrypted-tbn0.gstatic.com/images?q=tbn:ANd9GcTYzRQPSbN0x1M4seQ1J6NYV3dM9m-HeXjQFa9RKBgeRM7Rwbk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743200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2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312</TotalTime>
  <Words>527</Words>
  <Application>Microsoft Office PowerPoint</Application>
  <PresentationFormat>On-screen Show (4:3)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Essential</vt:lpstr>
      <vt:lpstr>Cleisthenes and the Alcmaeonidae</vt:lpstr>
      <vt:lpstr>delphi</vt:lpstr>
      <vt:lpstr>isagoras</vt:lpstr>
      <vt:lpstr>Cleisthenes strikes back</vt:lpstr>
      <vt:lpstr>Cleisthenes' reforms</vt:lpstr>
      <vt:lpstr>PowerPoint Presentation</vt:lpstr>
      <vt:lpstr>Boule and Ekklesia</vt:lpstr>
      <vt:lpstr>PowerPoint Presentation</vt:lpstr>
      <vt:lpstr>And one for the haters…</vt:lpstr>
      <vt:lpstr>Role of theatre</vt:lpstr>
      <vt:lpstr>Eleutheria: isonomia  and Isegoria</vt:lpstr>
      <vt:lpstr>ostracism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Cleisthenes and the Alcmaeonidae</dc:title>
  <dc:creator>Administrator</dc:creator>
  <cp:lastModifiedBy>Buck Crowe</cp:lastModifiedBy>
  <cp:revision>21</cp:revision>
  <dcterms:created xsi:type="dcterms:W3CDTF">2013-10-27T15:57:37Z</dcterms:created>
  <dcterms:modified xsi:type="dcterms:W3CDTF">2014-11-12T16:20:17Z</dcterms:modified>
</cp:coreProperties>
</file>