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E8CFB-F954-49F2-AE39-B610F02D47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2FC315-2C0B-4CFF-8542-2999BDA3C8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01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7024744" cy="1143000"/>
          </a:xfrm>
        </p:spPr>
        <p:txBody>
          <a:bodyPr/>
          <a:lstStyle/>
          <a:p>
            <a:r>
              <a:rPr lang="en-US" dirty="0" err="1"/>
              <a:t>Ramesseum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50471"/>
            <a:ext cx="7772400" cy="5829300"/>
          </a:xfrm>
        </p:spPr>
      </p:pic>
    </p:spTree>
    <p:extLst>
      <p:ext uri="{BB962C8B-B14F-4D97-AF65-F5344CB8AC3E}">
        <p14:creationId xmlns:p14="http://schemas.microsoft.com/office/powerpoint/2010/main" val="559154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2" y="1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542260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50131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21772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97717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6271" y="809097"/>
            <a:ext cx="6913033" cy="5184775"/>
          </a:xfrm>
        </p:spPr>
      </p:pic>
    </p:spTree>
    <p:extLst>
      <p:ext uri="{BB962C8B-B14F-4D97-AF65-F5344CB8AC3E}">
        <p14:creationId xmlns:p14="http://schemas.microsoft.com/office/powerpoint/2010/main" val="1832118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58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444698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7024744" cy="1143000"/>
          </a:xfrm>
        </p:spPr>
        <p:txBody>
          <a:bodyPr/>
          <a:lstStyle/>
          <a:p>
            <a:r>
              <a:rPr lang="en-US" dirty="0"/>
              <a:t>Abu Simbel -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protoursegypt.com/wp-content/uploads/2012/06/abu-simbe-temple-egy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7239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04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t.wallpaperweb.org/wallpaper/drawing/1280x1024/David_Roberts_pg47_The_Colossi_Of_Ramesses_II_At_Abu_Simbel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114" y="0"/>
            <a:ext cx="91548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631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cache.virtualtourist.com/1921774-Great_job-Temple_of_Abu_Simb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-84364"/>
            <a:ext cx="7775448" cy="694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155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Tomb of </a:t>
            </a:r>
            <a:r>
              <a:rPr lang="en-US" dirty="0" err="1"/>
              <a:t>Nefertari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VQ66 – largest and best preserved</a:t>
            </a:r>
          </a:p>
        </p:txBody>
      </p:sp>
      <p:pic>
        <p:nvPicPr>
          <p:cNvPr id="12290" name="Picture 2" descr="http://www.royanddarla.com/Silverseas/images/442-Nefertari%20to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6172200" cy="404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343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85800"/>
            <a:ext cx="7024744" cy="1143000"/>
          </a:xfrm>
        </p:spPr>
        <p:txBody>
          <a:bodyPr/>
          <a:lstStyle/>
          <a:p>
            <a:r>
              <a:rPr lang="en-US" dirty="0"/>
              <a:t>Ramses II 1279-13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3448" y="2057400"/>
            <a:ext cx="4851769" cy="4800600"/>
          </a:xfrm>
        </p:spPr>
        <p:txBody>
          <a:bodyPr/>
          <a:lstStyle/>
          <a:p>
            <a:r>
              <a:rPr lang="en-US" dirty="0"/>
              <a:t>Watch out, Hittites!</a:t>
            </a:r>
          </a:p>
          <a:p>
            <a:r>
              <a:rPr lang="en-US" dirty="0"/>
              <a:t>4 division army plus nomadic auxiliaries</a:t>
            </a:r>
          </a:p>
          <a:p>
            <a:r>
              <a:rPr lang="en-US" dirty="0"/>
              <a:t>Royal bodyguard, the </a:t>
            </a:r>
            <a:r>
              <a:rPr lang="en-US" dirty="0" err="1"/>
              <a:t>Sherden</a:t>
            </a:r>
            <a:r>
              <a:rPr lang="en-US" dirty="0"/>
              <a:t> (Trojans or </a:t>
            </a:r>
            <a:r>
              <a:rPr lang="en-US" dirty="0" err="1"/>
              <a:t>Lydians</a:t>
            </a:r>
            <a:r>
              <a:rPr lang="en-US" dirty="0"/>
              <a:t>, maybe Sardinians?) </a:t>
            </a:r>
          </a:p>
          <a:p>
            <a:r>
              <a:rPr lang="en-US" dirty="0"/>
              <a:t>Expedition leaves from Pi-</a:t>
            </a:r>
            <a:r>
              <a:rPr lang="en-US" dirty="0" err="1"/>
              <a:t>Ramasses</a:t>
            </a:r>
            <a:r>
              <a:rPr lang="en-US" dirty="0"/>
              <a:t>, new capital made on top of Hyksos capital, </a:t>
            </a:r>
            <a:r>
              <a:rPr lang="en-US" dirty="0" err="1"/>
              <a:t>Avaris</a:t>
            </a:r>
            <a:r>
              <a:rPr lang="en-US" dirty="0"/>
              <a:t> </a:t>
            </a:r>
          </a:p>
        </p:txBody>
      </p:sp>
      <p:pic>
        <p:nvPicPr>
          <p:cNvPr id="4098" name="Picture 2" descr="http://www.st-impact.nl/joomla/images/stories/Egypte/Ramses_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217" y="381000"/>
            <a:ext cx="3909155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298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www.cntraveler.com/daily-traveler/2012/08/world-on-sale-egypt-nefertaris-tomb-private-tour/_jcr_content/par/cn_contentwell/par-main/cn_colctrl/par-col2/cn_blogpost/cn_image.size.nefertaris-tomb-luxor-world-on-sale-highl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896" y="4423"/>
            <a:ext cx="9138104" cy="685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070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7024744" cy="1143000"/>
          </a:xfrm>
        </p:spPr>
        <p:txBody>
          <a:bodyPr/>
          <a:lstStyle/>
          <a:p>
            <a:r>
              <a:rPr lang="en-US" dirty="0" err="1"/>
              <a:t>Ozymandias</a:t>
            </a:r>
            <a:r>
              <a:rPr lang="en-US" dirty="0"/>
              <a:t> (</a:t>
            </a:r>
            <a:r>
              <a:rPr lang="en-US" dirty="0" err="1"/>
              <a:t>Usermaatre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305800" cy="5029200"/>
          </a:xfrm>
        </p:spPr>
        <p:txBody>
          <a:bodyPr>
            <a:normAutofit/>
          </a:bodyPr>
          <a:lstStyle/>
          <a:p>
            <a:r>
              <a:rPr lang="en-US" dirty="0"/>
              <a:t>I met a traveler from an antique land</a:t>
            </a:r>
            <a:br>
              <a:rPr lang="en-US" dirty="0"/>
            </a:br>
            <a:r>
              <a:rPr lang="en-US" dirty="0"/>
              <a:t>Who said: Two vast and </a:t>
            </a:r>
            <a:r>
              <a:rPr lang="en-US" dirty="0" err="1"/>
              <a:t>trunkless</a:t>
            </a:r>
            <a:r>
              <a:rPr lang="en-US" dirty="0"/>
              <a:t> legs of stone</a:t>
            </a:r>
            <a:br>
              <a:rPr lang="en-US" dirty="0"/>
            </a:br>
            <a:r>
              <a:rPr lang="en-US" dirty="0"/>
              <a:t>Stand in the desert. Near them, on the sand,</a:t>
            </a:r>
            <a:br>
              <a:rPr lang="en-US" dirty="0"/>
            </a:br>
            <a:r>
              <a:rPr lang="en-US" dirty="0"/>
              <a:t>Half sunk, a shattered visage lies, whose frown,</a:t>
            </a:r>
            <a:br>
              <a:rPr lang="en-US" dirty="0"/>
            </a:br>
            <a:r>
              <a:rPr lang="en-US" dirty="0"/>
              <a:t>And wrinkled lip, and sneer of cold command,</a:t>
            </a:r>
            <a:br>
              <a:rPr lang="en-US" dirty="0"/>
            </a:br>
            <a:r>
              <a:rPr lang="en-US" dirty="0"/>
              <a:t>Tell that its sculptor well those passions read</a:t>
            </a:r>
            <a:br>
              <a:rPr lang="en-US" dirty="0"/>
            </a:br>
            <a:r>
              <a:rPr lang="en-US" dirty="0"/>
              <a:t>Which yet survive, stamped on these lifeless things,</a:t>
            </a:r>
            <a:br>
              <a:rPr lang="en-US" dirty="0"/>
            </a:br>
            <a:r>
              <a:rPr lang="en-US" dirty="0"/>
              <a:t>The hand that mocked them and the heart that fed:</a:t>
            </a:r>
            <a:br>
              <a:rPr lang="en-US" dirty="0"/>
            </a:br>
            <a:r>
              <a:rPr lang="en-US" dirty="0"/>
              <a:t>And on the pedestal these words appear:</a:t>
            </a:r>
            <a:br>
              <a:rPr lang="en-US" dirty="0"/>
            </a:br>
            <a:r>
              <a:rPr lang="en-US" dirty="0"/>
              <a:t>"My name is </a:t>
            </a:r>
            <a:r>
              <a:rPr lang="en-US" dirty="0" err="1"/>
              <a:t>Ozymandias</a:t>
            </a:r>
            <a:r>
              <a:rPr lang="en-US" dirty="0"/>
              <a:t>, king of kings:</a:t>
            </a:r>
            <a:br>
              <a:rPr lang="en-US" dirty="0"/>
            </a:br>
            <a:r>
              <a:rPr lang="en-US" dirty="0"/>
              <a:t>Look on my works, ye Mighty, and despair!"</a:t>
            </a:r>
            <a:br>
              <a:rPr lang="en-US" dirty="0"/>
            </a:br>
            <a:r>
              <a:rPr lang="en-US" dirty="0"/>
              <a:t>Nothing beside remains. Round the decay</a:t>
            </a:r>
            <a:br>
              <a:rPr lang="en-US" dirty="0"/>
            </a:br>
            <a:r>
              <a:rPr lang="en-US" dirty="0"/>
              <a:t>Of that colossal wreck, boundless and bare</a:t>
            </a:r>
            <a:br>
              <a:rPr lang="en-US" dirty="0"/>
            </a:br>
            <a:r>
              <a:rPr lang="en-US" dirty="0"/>
              <a:t>The lone and level sands stretch far away.</a:t>
            </a:r>
          </a:p>
        </p:txBody>
      </p:sp>
    </p:spTree>
    <p:extLst>
      <p:ext uri="{BB962C8B-B14F-4D97-AF65-F5344CB8AC3E}">
        <p14:creationId xmlns:p14="http://schemas.microsoft.com/office/powerpoint/2010/main" val="3454459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789406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Legacy of Ramses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Everyone wants to be him</a:t>
            </a:r>
          </a:p>
          <a:p>
            <a:r>
              <a:rPr lang="en-US" dirty="0"/>
              <a:t>Massive building projects</a:t>
            </a:r>
          </a:p>
          <a:p>
            <a:r>
              <a:rPr lang="en-US" dirty="0"/>
              <a:t>Dynasty 20</a:t>
            </a:r>
          </a:p>
          <a:p>
            <a:r>
              <a:rPr lang="en-US" dirty="0"/>
              <a:t>Fall of Hittites to Assyrians, Scythians,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Beginning of the Aegean Bronze Age Collapse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353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File:Hitt Egypt Perse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052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Kadesh</a:t>
            </a:r>
            <a:r>
              <a:rPr lang="en-US" dirty="0"/>
              <a:t>, 1274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Protected by rivers on all sides</a:t>
            </a:r>
          </a:p>
          <a:p>
            <a:r>
              <a:rPr lang="en-US" dirty="0"/>
              <a:t>Bedouin report to Ramses that the Hittite army awaits him at Aleppo, all scared</a:t>
            </a:r>
          </a:p>
          <a:p>
            <a:r>
              <a:rPr lang="en-US" dirty="0"/>
              <a:t>Ramses sends the </a:t>
            </a:r>
            <a:r>
              <a:rPr lang="en-US" dirty="0" err="1"/>
              <a:t>Amun</a:t>
            </a:r>
            <a:r>
              <a:rPr lang="en-US" dirty="0"/>
              <a:t> division on forced march to get there </a:t>
            </a:r>
            <a:r>
              <a:rPr lang="en-US" dirty="0" err="1"/>
              <a:t>asap</a:t>
            </a:r>
            <a:endParaRPr lang="en-US" dirty="0"/>
          </a:p>
          <a:p>
            <a:r>
              <a:rPr lang="en-US" dirty="0"/>
              <a:t>Btw – this is the first recorded battle in history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59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touregypt.net/images/touregypt/qades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-5167"/>
            <a:ext cx="5061587" cy="686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710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7024744" cy="1143000"/>
          </a:xfrm>
        </p:spPr>
        <p:txBody>
          <a:bodyPr/>
          <a:lstStyle/>
          <a:p>
            <a:r>
              <a:rPr lang="en-US" dirty="0"/>
              <a:t>Ramses acts fast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493" y="2323652"/>
            <a:ext cx="3604707" cy="4000948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Sherden</a:t>
            </a:r>
            <a:r>
              <a:rPr lang="en-US" dirty="0"/>
              <a:t> and Ramses rush to battle</a:t>
            </a:r>
          </a:p>
          <a:p>
            <a:r>
              <a:rPr lang="en-US" dirty="0"/>
              <a:t>Lighter Egyptian chariots plus lack of maneuverability in camp lets Ramses escape and defeat Hittite chariots</a:t>
            </a:r>
          </a:p>
        </p:txBody>
      </p:sp>
      <p:pic>
        <p:nvPicPr>
          <p:cNvPr id="4" name="Picture 4" descr="http://i763.photobucket.com/albums/xx273/tottersparent/India/Mesopotamia/MapofBattleofKade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66801"/>
            <a:ext cx="4033157" cy="537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342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Aftermath of the chariot battle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Pyrrhic victory for Ramses</a:t>
            </a:r>
          </a:p>
          <a:p>
            <a:r>
              <a:rPr lang="en-US" dirty="0"/>
              <a:t>Egypt cannot press advantage and take the city – too many Hittites</a:t>
            </a:r>
          </a:p>
          <a:p>
            <a:r>
              <a:rPr lang="en-US" dirty="0"/>
              <a:t>Hittites and </a:t>
            </a:r>
            <a:r>
              <a:rPr lang="en-US" dirty="0" err="1"/>
              <a:t>Muwatalli</a:t>
            </a:r>
            <a:r>
              <a:rPr lang="en-US" dirty="0"/>
              <a:t> send envoys to Egyptians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036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7024744" cy="1143000"/>
          </a:xfrm>
        </p:spPr>
        <p:txBody>
          <a:bodyPr/>
          <a:lstStyle/>
          <a:p>
            <a:r>
              <a:rPr lang="en-US" dirty="0"/>
              <a:t>Treaty of </a:t>
            </a:r>
            <a:r>
              <a:rPr lang="en-US" dirty="0" err="1"/>
              <a:t>Kadesh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493" y="2323652"/>
            <a:ext cx="3528508" cy="3848548"/>
          </a:xfrm>
        </p:spPr>
        <p:txBody>
          <a:bodyPr/>
          <a:lstStyle/>
          <a:p>
            <a:r>
              <a:rPr lang="en-US" dirty="0"/>
              <a:t>First written international agreement</a:t>
            </a:r>
          </a:p>
          <a:p>
            <a:r>
              <a:rPr lang="en-US" dirty="0"/>
              <a:t>Sources from both sides call each other brother and pledge not to fight</a:t>
            </a:r>
          </a:p>
          <a:p>
            <a:endParaRPr lang="en-US" dirty="0"/>
          </a:p>
        </p:txBody>
      </p:sp>
      <p:pic>
        <p:nvPicPr>
          <p:cNvPr id="7170" name="Picture 2" descr="File:Istanbul - Museo archeol. - Trattato di Qadesh fra ittiti ed egizi (1269 a.C.) - Foto G. Dall'Orto 28-5-2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685800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738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Egypt takes Canaan, Hittites Syria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Ramses marries one of the Hittite princesses</a:t>
            </a:r>
          </a:p>
          <a:p>
            <a:r>
              <a:rPr lang="en-US" dirty="0"/>
              <a:t>Turns to chastising Nubia for good measure</a:t>
            </a:r>
          </a:p>
          <a:p>
            <a:r>
              <a:rPr lang="en-US" dirty="0"/>
              <a:t>Massive building program</a:t>
            </a:r>
          </a:p>
        </p:txBody>
      </p:sp>
    </p:spTree>
    <p:extLst>
      <p:ext uri="{BB962C8B-B14F-4D97-AF65-F5344CB8AC3E}">
        <p14:creationId xmlns:p14="http://schemas.microsoft.com/office/powerpoint/2010/main" val="126344273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0</TotalTime>
  <Words>239</Words>
  <Application>Microsoft Office PowerPoint</Application>
  <PresentationFormat>Widescreen</PresentationFormat>
  <Paragraphs>36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Calibri Light</vt:lpstr>
      <vt:lpstr>Rockwell</vt:lpstr>
      <vt:lpstr>Wingdings</vt:lpstr>
      <vt:lpstr>Atlas</vt:lpstr>
      <vt:lpstr>PowerPoint Presentation</vt:lpstr>
      <vt:lpstr>Ramses II 1279-13</vt:lpstr>
      <vt:lpstr>PowerPoint Presentation</vt:lpstr>
      <vt:lpstr>Kadesh, 1274</vt:lpstr>
      <vt:lpstr>PowerPoint Presentation</vt:lpstr>
      <vt:lpstr>Ramses acts fast</vt:lpstr>
      <vt:lpstr>Aftermath of the chariot battle</vt:lpstr>
      <vt:lpstr>Treaty of Kadesh</vt:lpstr>
      <vt:lpstr>Egypt takes Canaan, Hittites Syria</vt:lpstr>
      <vt:lpstr>Ramesseum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Abu Simbel - </vt:lpstr>
      <vt:lpstr>PowerPoint Presentation</vt:lpstr>
      <vt:lpstr>PowerPoint Presentation</vt:lpstr>
      <vt:lpstr>Tomb of Nefertari</vt:lpstr>
      <vt:lpstr>PowerPoint Presentation</vt:lpstr>
      <vt:lpstr>Ozymandias (Usermaatre)</vt:lpstr>
      <vt:lpstr>PowerPoint Presentation</vt:lpstr>
      <vt:lpstr>Legacy of Ramses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Buck Crowe</dc:creator>
  <cp:lastModifiedBy>Buck Crowe</cp:lastModifiedBy>
  <cp:revision>1</cp:revision>
  <dcterms:created xsi:type="dcterms:W3CDTF">2017-06-13T13:36:15Z</dcterms:created>
  <dcterms:modified xsi:type="dcterms:W3CDTF">2017-06-13T13:36:39Z</dcterms:modified>
</cp:coreProperties>
</file>