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83" r:id="rId12"/>
    <p:sldId id="282" r:id="rId13"/>
    <p:sldId id="280" r:id="rId14"/>
    <p:sldId id="281" r:id="rId15"/>
    <p:sldId id="269" r:id="rId16"/>
    <p:sldId id="268" r:id="rId17"/>
    <p:sldId id="264" r:id="rId18"/>
    <p:sldId id="273" r:id="rId19"/>
    <p:sldId id="265" r:id="rId20"/>
    <p:sldId id="272" r:id="rId21"/>
    <p:sldId id="274" r:id="rId22"/>
    <p:sldId id="275" r:id="rId23"/>
    <p:sldId id="284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61E5A-1407-4F49-9A00-E669B879AC2F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02AF-37CC-406C-995A-5D02E890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9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Albert Kirk Grayson, Assyrian Royal Inscriptions, Part 2: From </a:t>
            </a:r>
            <a:r>
              <a:rPr lang="en-US" dirty="0" err="1" smtClean="0"/>
              <a:t>Tiglath-pileser</a:t>
            </a:r>
            <a:r>
              <a:rPr lang="en-US" dirty="0" smtClean="0"/>
              <a:t> I to </a:t>
            </a:r>
            <a:r>
              <a:rPr lang="en-US" dirty="0" err="1" smtClean="0"/>
              <a:t>Ashur-nasir-apli</a:t>
            </a:r>
            <a:r>
              <a:rPr lang="en-US" dirty="0" smtClean="0"/>
              <a:t> II </a:t>
            </a:r>
          </a:p>
          <a:p>
            <a:r>
              <a:rPr lang="en-US" dirty="0" smtClean="0"/>
              <a:t>(Wiesbaden, Germ.: Otto </a:t>
            </a:r>
            <a:r>
              <a:rPr lang="en-US" dirty="0" err="1" smtClean="0"/>
              <a:t>Harrassowitz</a:t>
            </a:r>
            <a:r>
              <a:rPr lang="en-US" dirty="0" smtClean="0"/>
              <a:t>, 1976)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02AF-37CC-406C-995A-5D02E890E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295F79-D1EB-4476-8F75-66A0DD584E8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F3A5DB-C480-4FDA-A70A-89D9ADEE29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ritishmuseum.org/explore/highlights/highlight_image.aspx?image=ps279539.jpg&amp;retpage=190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elegraph.co.uk/news/worldnews/middleeast/iraq/10039773/Hanging-gardens-of-Babylon-were-not-in-Babylo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Near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Assyria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Temple of </a:t>
            </a:r>
            <a:r>
              <a:rPr lang="en-US" dirty="0" err="1"/>
              <a:t>Mamu</a:t>
            </a:r>
            <a:r>
              <a:rPr lang="en-US" dirty="0"/>
              <a:t> at </a:t>
            </a:r>
            <a:r>
              <a:rPr lang="en-US" dirty="0" err="1"/>
              <a:t>Balawat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Balawat</a:t>
            </a:r>
            <a:r>
              <a:rPr lang="en-US" dirty="0" smtClean="0"/>
              <a:t> Gates</a:t>
            </a:r>
          </a:p>
          <a:p>
            <a:r>
              <a:rPr lang="en-US" dirty="0" err="1" smtClean="0"/>
              <a:t>Lamassu</a:t>
            </a:r>
            <a:endParaRPr lang="en-US" dirty="0"/>
          </a:p>
        </p:txBody>
      </p:sp>
      <p:pic>
        <p:nvPicPr>
          <p:cNvPr id="2052" name="Picture 4" descr="http://static.panoramio.com/photos/large/15006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86" y="19812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Balawat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3" y="2447703"/>
            <a:ext cx="6973274" cy="3181794"/>
          </a:xfrm>
        </p:spPr>
      </p:pic>
    </p:spTree>
    <p:extLst>
      <p:ext uri="{BB962C8B-B14F-4D97-AF65-F5344CB8AC3E}">
        <p14:creationId xmlns:p14="http://schemas.microsoft.com/office/powerpoint/2010/main" val="40684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arm9.staticflickr.com/8324/8383715447_acd51127d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8100"/>
            <a:ext cx="9118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rthistory.upenn.edu/spr03/422/April24/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ibarchae.tripod.com/045_BalawatGate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4" y="1066800"/>
            <a:ext cx="915572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Shalmaneser</a:t>
            </a:r>
            <a:r>
              <a:rPr lang="en-US" dirty="0"/>
              <a:t>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</a:t>
            </a:r>
            <a:r>
              <a:rPr lang="en-US" dirty="0"/>
              <a:t>Babylonia, fights </a:t>
            </a:r>
            <a:r>
              <a:rPr lang="en-US" dirty="0" err="1" smtClean="0"/>
              <a:t>Qarquar</a:t>
            </a:r>
            <a:r>
              <a:rPr lang="en-US" dirty="0" smtClean="0"/>
              <a:t> (853) </a:t>
            </a:r>
            <a:r>
              <a:rPr lang="en-US" dirty="0"/>
              <a:t>against 12 nations (basically everyone you've heard about so far) and claims tribute from the Levant in general.</a:t>
            </a:r>
          </a:p>
          <a:p>
            <a:r>
              <a:rPr lang="en-US" dirty="0"/>
              <a:t>Black </a:t>
            </a:r>
            <a:r>
              <a:rPr lang="en-US" dirty="0" smtClean="0"/>
              <a:t>Obelisk</a:t>
            </a:r>
          </a:p>
          <a:p>
            <a:r>
              <a:rPr lang="en-US" dirty="0" smtClean="0"/>
              <a:t>Dismembers hands and feet; hands &amp; heads on trees</a:t>
            </a:r>
          </a:p>
          <a:p>
            <a:r>
              <a:rPr lang="en-US" dirty="0" smtClean="0"/>
              <a:t>Heads on spikes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228600"/>
            <a:ext cx="8229600" cy="990600"/>
          </a:xfrm>
        </p:spPr>
        <p:txBody>
          <a:bodyPr/>
          <a:lstStyle/>
          <a:p>
            <a:r>
              <a:rPr lang="en-US" dirty="0" smtClean="0"/>
              <a:t>Black Obelisk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0636"/>
            <a:ext cx="5334000" cy="5807364"/>
          </a:xfrm>
        </p:spPr>
        <p:txBody>
          <a:bodyPr/>
          <a:lstStyle/>
          <a:p>
            <a:r>
              <a:rPr lang="en-US" dirty="0" smtClean="0"/>
              <a:t>Records booty: monkeys, elephants, </a:t>
            </a:r>
            <a:r>
              <a:rPr lang="en-US" dirty="0" err="1" smtClean="0"/>
              <a:t>rhinoceroi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5 tribute scenes, Jehu of </a:t>
            </a:r>
            <a:r>
              <a:rPr lang="en-US" dirty="0" err="1" smtClean="0"/>
              <a:t>Isreal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www.britishmuseum.org/explore/highlights/highlight_image.aspx?image=ps279539.jpg&amp;retpage=19080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people.bethel.edu/~pferris/historical/hidden/HistSynopsisLinks/img/blackobeli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3337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Pu'mayyaton</a:t>
            </a:r>
            <a:r>
              <a:rPr lang="en-US" dirty="0" smtClean="0"/>
              <a:t> (Pygmalion)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dirty="0" smtClean="0"/>
              <a:t>King of </a:t>
            </a:r>
            <a:r>
              <a:rPr lang="en-US" dirty="0" err="1" smtClean="0"/>
              <a:t>Tyre</a:t>
            </a:r>
            <a:r>
              <a:rPr lang="en-US" dirty="0" smtClean="0"/>
              <a:t> who murders his brother-in-law to get gold to pay Assyria</a:t>
            </a:r>
          </a:p>
          <a:p>
            <a:r>
              <a:rPr lang="en-US" dirty="0" smtClean="0"/>
              <a:t>Lies about it to his sister, </a:t>
            </a:r>
            <a:r>
              <a:rPr lang="en-US" dirty="0" err="1" smtClean="0"/>
              <a:t>Elissa</a:t>
            </a:r>
            <a:r>
              <a:rPr lang="en-US" dirty="0" smtClean="0"/>
              <a:t>, who takes off for North Africa.  </a:t>
            </a:r>
          </a:p>
          <a:p>
            <a:r>
              <a:rPr lang="en-US" dirty="0" smtClean="0"/>
              <a:t>To Tunisia, or </a:t>
            </a:r>
            <a:r>
              <a:rPr lang="en-US" dirty="0" err="1" smtClean="0"/>
              <a:t>Kar'hadasht</a:t>
            </a:r>
            <a:r>
              <a:rPr lang="en-US" dirty="0" smtClean="0"/>
              <a:t>, where she is given land to fit under a bull's hide.</a:t>
            </a:r>
          </a:p>
          <a:p>
            <a:r>
              <a:rPr lang="en-US" i="1" dirty="0" smtClean="0"/>
              <a:t>Dux </a:t>
            </a:r>
            <a:r>
              <a:rPr lang="en-US" i="1" dirty="0" err="1" smtClean="0"/>
              <a:t>femina</a:t>
            </a:r>
            <a:r>
              <a:rPr lang="en-US" i="1" dirty="0" smtClean="0"/>
              <a:t> </a:t>
            </a:r>
            <a:r>
              <a:rPr lang="en-US" i="1" dirty="0" err="1" smtClean="0"/>
              <a:t>facti</a:t>
            </a:r>
            <a:endParaRPr lang="en-US" i="1" dirty="0"/>
          </a:p>
        </p:txBody>
      </p:sp>
      <p:pic>
        <p:nvPicPr>
          <p:cNvPr id="4098" name="Picture 2" descr="http://www.queendido.org/Tischbe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21313" r="16198" b="12964"/>
          <a:stretch/>
        </p:blipFill>
        <p:spPr bwMode="auto">
          <a:xfrm>
            <a:off x="4953000" y="3819994"/>
            <a:ext cx="3777175" cy="2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Tiglath-Pileser</a:t>
            </a:r>
            <a:r>
              <a:rPr lang="en-US" dirty="0"/>
              <a:t> III, 745</a:t>
            </a:r>
          </a:p>
        </p:txBody>
      </p:sp>
      <p:pic>
        <p:nvPicPr>
          <p:cNvPr id="4" name="Picture 2" descr="http://homepage.ntlworld.com/p.l.james/images/Tiglath%20Pileser%20II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5" y="1541488"/>
            <a:ext cx="8851349" cy="53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Tiglath-Pileser</a:t>
            </a:r>
            <a:r>
              <a:rPr lang="en-US" dirty="0" smtClean="0"/>
              <a:t> III, 745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Seizes power in coup, kills former royalty</a:t>
            </a:r>
          </a:p>
          <a:p>
            <a:r>
              <a:rPr lang="en-US" dirty="0" smtClean="0"/>
              <a:t>Inherits bulky administration and plunder economy</a:t>
            </a:r>
          </a:p>
          <a:p>
            <a:r>
              <a:rPr lang="en-US" dirty="0" smtClean="0"/>
              <a:t>begins taxation, mass deportations</a:t>
            </a:r>
          </a:p>
          <a:p>
            <a:r>
              <a:rPr lang="en-US" dirty="0" smtClean="0"/>
              <a:t>Cuts bureaucracy and uses eunuchs for governors</a:t>
            </a:r>
          </a:p>
          <a:p>
            <a:r>
              <a:rPr lang="en-US" dirty="0" smtClean="0"/>
              <a:t>World's first professional, year-round army</a:t>
            </a:r>
          </a:p>
          <a:p>
            <a:r>
              <a:rPr lang="en-US" dirty="0" smtClean="0"/>
              <a:t>Advances cavalry tactics, and marches on Israel and leaves after being paid ungodly amounts of silver (33.5 </a:t>
            </a:r>
            <a:r>
              <a:rPr lang="en-US" dirty="0" err="1" smtClean="0"/>
              <a:t>tonnes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r>
              <a:rPr lang="en-US" dirty="0" smtClean="0"/>
              <a:t>Ashur (city and god)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01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City founded by Semitic tribes (from Nineveh?)</a:t>
            </a:r>
          </a:p>
          <a:p>
            <a:r>
              <a:rPr lang="en-US" dirty="0" smtClean="0"/>
              <a:t>Following the Sargon's Akkadian Empire, and the 3</a:t>
            </a:r>
            <a:r>
              <a:rPr lang="en-US" baseline="30000" dirty="0" smtClean="0"/>
              <a:t>rd</a:t>
            </a:r>
            <a:r>
              <a:rPr lang="en-US" dirty="0" smtClean="0"/>
              <a:t> dynasty of Ur (Sumerian Renaissance) Mesopotamia splits into two regions Assyria to the North, Babylon in the South.</a:t>
            </a:r>
          </a:p>
          <a:p>
            <a:r>
              <a:rPr lang="en-US" dirty="0" smtClean="0"/>
              <a:t>1813 – </a:t>
            </a:r>
            <a:r>
              <a:rPr lang="en-US" dirty="0" err="1" smtClean="0"/>
              <a:t>Shamshi-Adad</a:t>
            </a:r>
            <a:r>
              <a:rPr lang="en-US" dirty="0" smtClean="0"/>
              <a:t> I, overthrows </a:t>
            </a:r>
            <a:r>
              <a:rPr lang="en-US" dirty="0" err="1" smtClean="0"/>
              <a:t>Akkadians</a:t>
            </a:r>
            <a:endParaRPr lang="en-US" dirty="0" smtClean="0"/>
          </a:p>
          <a:p>
            <a:r>
              <a:rPr lang="en-US" dirty="0" smtClean="0"/>
              <a:t>Takes Mari, over to Anatolia, too, but Hammurabi's Babylon takes Assyria</a:t>
            </a:r>
          </a:p>
          <a:p>
            <a:r>
              <a:rPr lang="en-US" dirty="0" smtClean="0"/>
              <a:t>Tribute to Babylon…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riefly…</a:t>
            </a:r>
          </a:p>
          <a:p>
            <a:endParaRPr lang="en-US" dirty="0"/>
          </a:p>
        </p:txBody>
      </p:sp>
      <p:pic>
        <p:nvPicPr>
          <p:cNvPr id="1026" name="Picture 2" descr="http://www.geocities.ws/garyweb65/shamsi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45390"/>
            <a:ext cx="5257800" cy="28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/>
          <a:lstStyle/>
          <a:p>
            <a:r>
              <a:rPr lang="en-US" dirty="0" smtClean="0"/>
              <a:t>Sargon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3200400"/>
          </a:xfrm>
        </p:spPr>
        <p:txBody>
          <a:bodyPr/>
          <a:lstStyle/>
          <a:p>
            <a:r>
              <a:rPr lang="en-US" dirty="0" smtClean="0"/>
              <a:t>Conquests in Anatolia, Levant</a:t>
            </a:r>
          </a:p>
          <a:p>
            <a:r>
              <a:rPr lang="en-US" dirty="0" smtClean="0"/>
              <a:t>Moves capital to Nineveh</a:t>
            </a:r>
          </a:p>
          <a:p>
            <a:r>
              <a:rPr lang="en-US" dirty="0" err="1" smtClean="0"/>
              <a:t>Dur-Sharrukin</a:t>
            </a:r>
            <a:r>
              <a:rPr lang="en-US" dirty="0" smtClean="0"/>
              <a:t> (</a:t>
            </a:r>
            <a:r>
              <a:rPr lang="en-US" dirty="0" err="1" smtClean="0"/>
              <a:t>Khorsabad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721, Takes Israel</a:t>
            </a:r>
          </a:p>
          <a:p>
            <a:pPr lvl="1"/>
            <a:r>
              <a:rPr lang="en-US" dirty="0" smtClean="0"/>
              <a:t>First diaspora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mystoryofart.files.wordpress.com/2011/04/lamass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r="16115" b="7096"/>
          <a:stretch/>
        </p:blipFill>
        <p:spPr bwMode="auto">
          <a:xfrm>
            <a:off x="4495800" y="2133600"/>
            <a:ext cx="4343400" cy="46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Sennacherib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Raises Babylon &amp; Israel but siege of Jerusalem fails</a:t>
            </a:r>
          </a:p>
          <a:p>
            <a:r>
              <a:rPr lang="en-US" dirty="0" smtClean="0"/>
              <a:t>'The palace without rival' Nineveh, substantial gardens</a:t>
            </a:r>
          </a:p>
          <a:p>
            <a:r>
              <a:rPr lang="en-US" dirty="0" smtClean="0"/>
              <a:t>City walls</a:t>
            </a:r>
          </a:p>
          <a:p>
            <a:r>
              <a:rPr lang="en-US" dirty="0" smtClean="0"/>
              <a:t>Aqueduct at </a:t>
            </a:r>
            <a:r>
              <a:rPr lang="en-US" dirty="0" err="1" smtClean="0"/>
              <a:t>Jerwan</a:t>
            </a:r>
            <a:r>
              <a:rPr lang="en-US" dirty="0" smtClean="0"/>
              <a:t>, 690</a:t>
            </a:r>
          </a:p>
          <a:p>
            <a:r>
              <a:rPr lang="en-US" dirty="0" smtClean="0"/>
              <a:t>Patricide, mad at destruction of Babylon</a:t>
            </a:r>
          </a:p>
          <a:p>
            <a:r>
              <a:rPr lang="en-US" dirty="0">
                <a:hlinkClick r:id="rId2"/>
              </a:rPr>
              <a:t>http://www.telegraph.co.uk/news/worldnews/middleeast/iraq/10039773/Hanging-gardens-of-Babylon-were-not-in-Babylon.html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http://www.accordancebible.com/archive/blog/uploaded_images/Nineve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67458"/>
            <a:ext cx="3971925" cy="28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dirty="0" smtClean="0"/>
              <a:t>'The Destruction of Sennacherib'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Assyrian came down like the wolf on the fold,</a:t>
            </a:r>
            <a:br>
              <a:rPr lang="en-US" dirty="0"/>
            </a:br>
            <a:r>
              <a:rPr lang="en-US" dirty="0"/>
              <a:t>And his cohorts were gleaming in purple and gold;</a:t>
            </a:r>
            <a:br>
              <a:rPr lang="en-US" dirty="0"/>
            </a:br>
            <a:r>
              <a:rPr lang="en-US" dirty="0"/>
              <a:t>And the sheen of their spears was like stars on the sea,</a:t>
            </a:r>
            <a:br>
              <a:rPr lang="en-US" dirty="0"/>
            </a:br>
            <a:r>
              <a:rPr lang="en-US" dirty="0"/>
              <a:t>When the blue wave rolls nightly on deep Galilee.</a:t>
            </a:r>
          </a:p>
          <a:p>
            <a:r>
              <a:rPr lang="en-US" dirty="0"/>
              <a:t>Like the leaves of the forest when Summer is green,</a:t>
            </a:r>
            <a:br>
              <a:rPr lang="en-US" dirty="0"/>
            </a:br>
            <a:r>
              <a:rPr lang="en-US" dirty="0"/>
              <a:t>That host with their banners at sunset were seen:</a:t>
            </a:r>
            <a:br>
              <a:rPr lang="en-US" dirty="0"/>
            </a:br>
            <a:r>
              <a:rPr lang="en-US" dirty="0"/>
              <a:t>Like the leaves of the forest when Autumn hath blown,</a:t>
            </a:r>
            <a:br>
              <a:rPr lang="en-US" dirty="0"/>
            </a:br>
            <a:r>
              <a:rPr lang="en-US" dirty="0"/>
              <a:t>That host on the morrow lay withered and </a:t>
            </a:r>
            <a:r>
              <a:rPr lang="en-US" dirty="0" err="1"/>
              <a:t>strown</a:t>
            </a:r>
            <a:r>
              <a:rPr lang="en-US" dirty="0"/>
              <a:t>.</a:t>
            </a:r>
          </a:p>
          <a:p>
            <a:r>
              <a:rPr lang="en-US" dirty="0"/>
              <a:t>For the Angel of Death spread his wings on the blast,</a:t>
            </a:r>
            <a:br>
              <a:rPr lang="en-US" dirty="0"/>
            </a:br>
            <a:r>
              <a:rPr lang="en-US" dirty="0"/>
              <a:t>And breathed in the face of the foe as he passed;</a:t>
            </a:r>
            <a:br>
              <a:rPr lang="en-US" dirty="0"/>
            </a:br>
            <a:r>
              <a:rPr lang="en-US" dirty="0"/>
              <a:t>And the eyes of the sleepers waxed deadly and chill,</a:t>
            </a:r>
            <a:br>
              <a:rPr lang="en-US" dirty="0"/>
            </a:br>
            <a:r>
              <a:rPr lang="en-US" dirty="0"/>
              <a:t>And their hearts but once heaved, and for ever grew still!</a:t>
            </a:r>
          </a:p>
          <a:p>
            <a:r>
              <a:rPr lang="en-US" dirty="0"/>
              <a:t>And there lay the steed with his nostril all wide,</a:t>
            </a:r>
            <a:br>
              <a:rPr lang="en-US" dirty="0"/>
            </a:br>
            <a:r>
              <a:rPr lang="en-US" dirty="0"/>
              <a:t>But through it there rolled not the breath of his pride;</a:t>
            </a:r>
            <a:br>
              <a:rPr lang="en-US" dirty="0"/>
            </a:br>
            <a:r>
              <a:rPr lang="en-US" dirty="0"/>
              <a:t>And the foam of his gasping lay white on the turf,</a:t>
            </a:r>
            <a:br>
              <a:rPr lang="en-US" dirty="0"/>
            </a:br>
            <a:r>
              <a:rPr lang="en-US" dirty="0"/>
              <a:t>And cold as the spray of the rock-beating surf.</a:t>
            </a:r>
          </a:p>
          <a:p>
            <a:r>
              <a:rPr lang="en-US" dirty="0"/>
              <a:t>And there lay the rider distorted and pale,</a:t>
            </a:r>
            <a:br>
              <a:rPr lang="en-US" dirty="0"/>
            </a:br>
            <a:r>
              <a:rPr lang="en-US" dirty="0"/>
              <a:t>With the dew on his brow, and the rust on his mail:</a:t>
            </a:r>
            <a:br>
              <a:rPr lang="en-US" dirty="0"/>
            </a:br>
            <a:r>
              <a:rPr lang="en-US" dirty="0"/>
              <a:t>And the tents were all silent, the banners alone,</a:t>
            </a:r>
            <a:br>
              <a:rPr lang="en-US" dirty="0"/>
            </a:br>
            <a:r>
              <a:rPr lang="en-US" dirty="0"/>
              <a:t>The lances </a:t>
            </a:r>
            <a:r>
              <a:rPr lang="en-US" dirty="0" err="1"/>
              <a:t>unlifted</a:t>
            </a:r>
            <a:r>
              <a:rPr lang="en-US" dirty="0"/>
              <a:t>, the trumpet </a:t>
            </a:r>
            <a:r>
              <a:rPr lang="en-US" dirty="0" err="1"/>
              <a:t>unblown</a:t>
            </a:r>
            <a:r>
              <a:rPr lang="en-US" dirty="0"/>
              <a:t>.</a:t>
            </a:r>
          </a:p>
          <a:p>
            <a:r>
              <a:rPr lang="en-US" dirty="0"/>
              <a:t>And the widows of </a:t>
            </a:r>
            <a:r>
              <a:rPr lang="en-US" dirty="0" err="1"/>
              <a:t>Ashur</a:t>
            </a:r>
            <a:r>
              <a:rPr lang="en-US" dirty="0"/>
              <a:t> are loud in their wail,</a:t>
            </a:r>
            <a:br>
              <a:rPr lang="en-US" dirty="0"/>
            </a:br>
            <a:r>
              <a:rPr lang="en-US" dirty="0"/>
              <a:t>And the idols are broke in the temple of Baal;</a:t>
            </a:r>
            <a:br>
              <a:rPr lang="en-US" dirty="0"/>
            </a:br>
            <a:r>
              <a:rPr lang="en-US" dirty="0"/>
              <a:t>And the might of the Gentile, </a:t>
            </a:r>
            <a:r>
              <a:rPr lang="en-US" dirty="0" err="1"/>
              <a:t>unsmote</a:t>
            </a:r>
            <a:r>
              <a:rPr lang="en-US" dirty="0"/>
              <a:t> by the sword,</a:t>
            </a:r>
            <a:br>
              <a:rPr lang="en-US" dirty="0"/>
            </a:br>
            <a:r>
              <a:rPr lang="en-US" dirty="0"/>
              <a:t>Hath melted like snow in the glance of the Lord.</a:t>
            </a:r>
          </a:p>
        </p:txBody>
      </p:sp>
    </p:spTree>
    <p:extLst>
      <p:ext uri="{BB962C8B-B14F-4D97-AF65-F5344CB8AC3E}">
        <p14:creationId xmlns:p14="http://schemas.microsoft.com/office/powerpoint/2010/main" val="29509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pastemagazine.com/www/blogs/lists/Archer-quotedow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07" y="166141"/>
            <a:ext cx="919720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54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Mores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Warlike: human leather, amputations, decapitations, heads on spikes</a:t>
            </a:r>
          </a:p>
          <a:p>
            <a:r>
              <a:rPr lang="en-US" dirty="0" smtClean="0"/>
              <a:t>'The Repose of Ashurbanipal'</a:t>
            </a:r>
            <a:endParaRPr lang="en-US" dirty="0"/>
          </a:p>
        </p:txBody>
      </p:sp>
      <p:pic>
        <p:nvPicPr>
          <p:cNvPr id="1026" name="Picture 2" descr="http://www.ancientreplicas.com/ashurbanipal-feasting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413"/>
            <a:ext cx="9143999" cy="38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562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Ashurbanipal (</a:t>
            </a:r>
            <a:r>
              <a:rPr lang="en-US" dirty="0" err="1" smtClean="0"/>
              <a:t>Sardanapalus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76800"/>
          </a:xfrm>
        </p:spPr>
        <p:txBody>
          <a:bodyPr/>
          <a:lstStyle/>
          <a:p>
            <a:r>
              <a:rPr lang="en-US" dirty="0" smtClean="0"/>
              <a:t>Chained enemy kings and made them live in doghouse</a:t>
            </a:r>
          </a:p>
          <a:p>
            <a:r>
              <a:rPr lang="en-US" dirty="0" smtClean="0"/>
              <a:t>Last powerful king of Assyria</a:t>
            </a:r>
          </a:p>
          <a:p>
            <a:r>
              <a:rPr lang="en-US" dirty="0" smtClean="0"/>
              <a:t>Height of Assyrian Empire Overexpansion, </a:t>
            </a:r>
            <a:r>
              <a:rPr lang="en-US" dirty="0" err="1" smtClean="0"/>
              <a:t>ca</a:t>
            </a:r>
            <a:r>
              <a:rPr lang="en-US" dirty="0" smtClean="0"/>
              <a:t> 640</a:t>
            </a:r>
          </a:p>
          <a:p>
            <a:r>
              <a:rPr lang="en-US" dirty="0" smtClean="0"/>
              <a:t>Library of </a:t>
            </a:r>
            <a:r>
              <a:rPr lang="en-US" dirty="0" err="1" smtClean="0"/>
              <a:t>Sardanapalus</a:t>
            </a:r>
            <a:r>
              <a:rPr lang="en-US" dirty="0" smtClean="0"/>
              <a:t>, </a:t>
            </a:r>
            <a:r>
              <a:rPr lang="en-US" dirty="0" err="1" smtClean="0"/>
              <a:t>Akkadian</a:t>
            </a:r>
            <a:r>
              <a:rPr lang="en-US" dirty="0" smtClean="0"/>
              <a:t>, Sumerian, Aramaic</a:t>
            </a:r>
          </a:p>
          <a:p>
            <a:r>
              <a:rPr lang="en-US" i="1" dirty="0" err="1" smtClean="0"/>
              <a:t>Enuma</a:t>
            </a:r>
            <a:r>
              <a:rPr lang="en-US" i="1" dirty="0" smtClean="0"/>
              <a:t> </a:t>
            </a:r>
            <a:r>
              <a:rPr lang="en-US" i="1" dirty="0" err="1" smtClean="0"/>
              <a:t>Elish</a:t>
            </a:r>
            <a:r>
              <a:rPr lang="en-US" dirty="0" smtClean="0"/>
              <a:t> (</a:t>
            </a:r>
            <a:r>
              <a:rPr lang="en-US" i="1" dirty="0" smtClean="0"/>
              <a:t>Epic of Creation</a:t>
            </a:r>
            <a:r>
              <a:rPr lang="en-US" dirty="0" smtClean="0"/>
              <a:t>), </a:t>
            </a:r>
            <a:r>
              <a:rPr lang="en-US" i="1" dirty="0" smtClean="0"/>
              <a:t>Epic of Gilgamesh</a:t>
            </a:r>
          </a:p>
          <a:p>
            <a:r>
              <a:rPr lang="en-US" dirty="0" smtClean="0"/>
              <a:t>San Francisco, Asian Art Museum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farm4.staticflickr.com/3099/2905922154_d6b1a2b84c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r="13732"/>
          <a:stretch/>
        </p:blipFill>
        <p:spPr bwMode="auto">
          <a:xfrm>
            <a:off x="6019800" y="533399"/>
            <a:ext cx="3038622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Sardanapalus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dirty="0" smtClean="0"/>
              <a:t>Legendary hedonistic king of Assyria</a:t>
            </a:r>
          </a:p>
          <a:p>
            <a:r>
              <a:rPr lang="en-US" dirty="0" smtClean="0"/>
              <a:t>Routed in battle, with city falling burns himself and others</a:t>
            </a:r>
          </a:p>
          <a:p>
            <a:r>
              <a:rPr lang="en-US" dirty="0" smtClean="0"/>
              <a:t>Byron, Delacroix</a:t>
            </a:r>
          </a:p>
          <a:p>
            <a:endParaRPr lang="en-US" dirty="0"/>
          </a:p>
        </p:txBody>
      </p:sp>
      <p:pic>
        <p:nvPicPr>
          <p:cNvPr id="3076" name="Picture 4" descr="http://www.humanitiesweb.org/gallery/16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09519"/>
            <a:ext cx="5410200" cy="43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Nineveh 612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en-US" dirty="0" smtClean="0"/>
              <a:t>Babylonians and Medes</a:t>
            </a:r>
          </a:p>
          <a:p>
            <a:r>
              <a:rPr lang="en-US" dirty="0" smtClean="0"/>
              <a:t>Destruction of the world's richest city follows</a:t>
            </a:r>
          </a:p>
          <a:p>
            <a:r>
              <a:rPr lang="en-US" dirty="0" smtClean="0"/>
              <a:t>Rise of the Medes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Babylonia sacked by the Hittites!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r>
              <a:rPr lang="en-US" dirty="0" smtClean="0"/>
              <a:t>But the </a:t>
            </a:r>
            <a:r>
              <a:rPr lang="en-US" dirty="0" err="1" smtClean="0"/>
              <a:t>Metanni</a:t>
            </a:r>
            <a:r>
              <a:rPr lang="en-US" dirty="0" smtClean="0"/>
              <a:t> of Anatolia sack </a:t>
            </a:r>
            <a:r>
              <a:rPr lang="en-US" dirty="0" err="1" smtClean="0"/>
              <a:t>Ashur</a:t>
            </a:r>
            <a:r>
              <a:rPr lang="en-US" dirty="0" smtClean="0"/>
              <a:t>, become hegemon of Assyria until 1393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john844.org/sites/default/files/images/newkingdomegypt036za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096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Ashur-uballit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Defeats the Mitanni with Egyptian help</a:t>
            </a:r>
          </a:p>
          <a:p>
            <a:r>
              <a:rPr lang="en-US" dirty="0" smtClean="0"/>
              <a:t>Establishes Assyrian rule in Assyria, 1393</a:t>
            </a:r>
          </a:p>
          <a:p>
            <a:r>
              <a:rPr lang="en-US" dirty="0" smtClean="0"/>
              <a:t>Annexes lands from Hittites, </a:t>
            </a:r>
            <a:r>
              <a:rPr lang="en-US" dirty="0" err="1" smtClean="0"/>
              <a:t>Arameans</a:t>
            </a:r>
            <a:r>
              <a:rPr lang="en-US" dirty="0" smtClean="0"/>
              <a:t>, and other neighbors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Shalmanesar</a:t>
            </a:r>
            <a:r>
              <a:rPr lang="en-US" dirty="0" smtClean="0"/>
              <a:t> 1274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imperialistic expansion</a:t>
            </a:r>
          </a:p>
          <a:p>
            <a:r>
              <a:rPr lang="en-US" dirty="0" err="1" smtClean="0"/>
              <a:t>Shalmanesar</a:t>
            </a:r>
            <a:r>
              <a:rPr lang="en-US" dirty="0" smtClean="0"/>
              <a:t> begins policy of deportation of defeated peoples so this way the Mitanni are eventually dismissed with no cohesive organization or identity.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Tukulti-Ninurta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Nihriya</a:t>
            </a:r>
            <a:r>
              <a:rPr lang="en-US" dirty="0" smtClean="0"/>
              <a:t>, defeats the Hittites, 1245</a:t>
            </a:r>
          </a:p>
          <a:p>
            <a:r>
              <a:rPr lang="en-US" dirty="0" smtClean="0"/>
              <a:t>Conquers Babylonia – makes heaps of corpses, defiles temples, fills in canyons with bodies, etc.</a:t>
            </a:r>
          </a:p>
          <a:p>
            <a:r>
              <a:rPr lang="en-US" dirty="0" smtClean="0"/>
              <a:t>'King of Sumer and Akkad' Sargon</a:t>
            </a:r>
          </a:p>
          <a:p>
            <a:r>
              <a:rPr lang="en-US" dirty="0" smtClean="0"/>
              <a:t>Babylon revolts and Assyria in brief decline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1115-1076 </a:t>
            </a:r>
            <a:r>
              <a:rPr lang="en-US" dirty="0" err="1" smtClean="0"/>
              <a:t>Tiglath-Pileser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r>
              <a:rPr lang="en-US" dirty="0" smtClean="0"/>
              <a:t>Establishes first Assyrian empire </a:t>
            </a:r>
          </a:p>
          <a:p>
            <a:r>
              <a:rPr lang="en-US" dirty="0" smtClean="0"/>
              <a:t>1113 against the Phrygians, then collects tribute against Phoenicia.  Also Babylonian conquests.</a:t>
            </a:r>
          </a:p>
          <a:p>
            <a:r>
              <a:rPr lang="en-US" dirty="0" err="1" smtClean="0"/>
              <a:t>Ashur</a:t>
            </a:r>
            <a:r>
              <a:rPr lang="en-US" dirty="0" smtClean="0"/>
              <a:t> decked out: royal palace refurbished, royal garden with menageries, temples refitted. </a:t>
            </a:r>
            <a:endParaRPr lang="en-US" dirty="0"/>
          </a:p>
        </p:txBody>
      </p:sp>
      <p:pic>
        <p:nvPicPr>
          <p:cNvPr id="3074" name="Picture 2" descr="http://upload.wikimedia.org/wikipedia/commons/9/91/TiglathPilese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799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T2bulGuPMMBsng6lYjhACFNWM0a7koVR1GOFWffiFpnHGkdt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52924"/>
            <a:ext cx="18192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Neo-Assyrian Empire, 911 - 612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Zenith of power of the Assyrians</a:t>
            </a:r>
          </a:p>
          <a:p>
            <a:r>
              <a:rPr lang="en-US" dirty="0" smtClean="0"/>
              <a:t>911- Conquest of Babylon</a:t>
            </a:r>
          </a:p>
          <a:p>
            <a:r>
              <a:rPr lang="en-US" dirty="0" smtClean="0"/>
              <a:t>612 - Fall of Nineveh </a:t>
            </a:r>
          </a:p>
          <a:p>
            <a:r>
              <a:rPr lang="en-US" dirty="0" smtClean="0"/>
              <a:t>Iron weaponry</a:t>
            </a:r>
          </a:p>
          <a:p>
            <a:r>
              <a:rPr lang="en-US" dirty="0" smtClean="0"/>
              <a:t>Battering ram tanks</a:t>
            </a:r>
          </a:p>
          <a:p>
            <a:r>
              <a:rPr lang="en-US" dirty="0" smtClean="0"/>
              <a:t>Spoke wheels</a:t>
            </a:r>
          </a:p>
          <a:p>
            <a:r>
              <a:rPr lang="en-US" dirty="0" smtClean="0"/>
              <a:t>Cavalry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Ashurnasipal</a:t>
            </a:r>
            <a:r>
              <a:rPr lang="en-US" dirty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Sadistic yet effective monarch</a:t>
            </a:r>
          </a:p>
          <a:p>
            <a:r>
              <a:rPr lang="en-US" dirty="0" smtClean="0"/>
              <a:t>skins all against him, buries people alive, skins </a:t>
            </a:r>
            <a:r>
              <a:rPr lang="en-US" dirty="0"/>
              <a:t>many more, cuts </a:t>
            </a:r>
            <a:r>
              <a:rPr lang="en-US" dirty="0" smtClean="0"/>
              <a:t>off </a:t>
            </a:r>
            <a:r>
              <a:rPr lang="en-US" dirty="0"/>
              <a:t>ears and fingers, burns maidens in </a:t>
            </a:r>
            <a:r>
              <a:rPr lang="en-US" dirty="0" smtClean="0"/>
              <a:t>fire, drapes skins over corpses </a:t>
            </a:r>
            <a:endParaRPr lang="en-US" dirty="0"/>
          </a:p>
          <a:p>
            <a:r>
              <a:rPr lang="en-US" dirty="0" smtClean="0"/>
              <a:t>'with their blood I dyed the mountain red…and erected a tower before their city with heads'</a:t>
            </a:r>
          </a:p>
          <a:p>
            <a:endParaRPr lang="en-US" dirty="0" smtClean="0"/>
          </a:p>
          <a:p>
            <a:r>
              <a:rPr lang="en-US" dirty="0" smtClean="0"/>
              <a:t>Collects </a:t>
            </a:r>
            <a:r>
              <a:rPr lang="en-US" dirty="0"/>
              <a:t>tribute </a:t>
            </a:r>
            <a:r>
              <a:rPr lang="en-US" dirty="0" smtClean="0"/>
              <a:t>from </a:t>
            </a:r>
            <a:r>
              <a:rPr lang="en-US" dirty="0"/>
              <a:t>about </a:t>
            </a:r>
            <a:r>
              <a:rPr lang="en-US" dirty="0" smtClean="0"/>
              <a:t>everyone, </a:t>
            </a:r>
            <a:r>
              <a:rPr lang="en-US" dirty="0"/>
              <a:t>otherwise it's skin on walls!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1671</TotalTime>
  <Words>724</Words>
  <Application>Microsoft Office PowerPoint</Application>
  <PresentationFormat>On-screen Show (4:3)</PresentationFormat>
  <Paragraphs>111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Clarity</vt:lpstr>
      <vt:lpstr>Ancient Near East</vt:lpstr>
      <vt:lpstr>Ashur (city and god)</vt:lpstr>
      <vt:lpstr>Babylonia sacked by the Hittites!</vt:lpstr>
      <vt:lpstr>Ashur-uballit I</vt:lpstr>
      <vt:lpstr>Shalmanesar 1274</vt:lpstr>
      <vt:lpstr>Tukulti-Ninurta I</vt:lpstr>
      <vt:lpstr>1115-1076 Tiglath-Pileser I</vt:lpstr>
      <vt:lpstr>Neo-Assyrian Empire, 911 - 612</vt:lpstr>
      <vt:lpstr>Ashurnasipal II</vt:lpstr>
      <vt:lpstr>Temple of Mamu at Balawat </vt:lpstr>
      <vt:lpstr>Balawat</vt:lpstr>
      <vt:lpstr>PowerPoint Presentation</vt:lpstr>
      <vt:lpstr>PowerPoint Presentation</vt:lpstr>
      <vt:lpstr>PowerPoint Presentation</vt:lpstr>
      <vt:lpstr>Shalmaneser III</vt:lpstr>
      <vt:lpstr>Black Obelisk</vt:lpstr>
      <vt:lpstr>Pu'mayyaton (Pygmalion)</vt:lpstr>
      <vt:lpstr>Tiglath-Pileser III, 745</vt:lpstr>
      <vt:lpstr>Tiglath-Pileser III, 745</vt:lpstr>
      <vt:lpstr>Sargon II</vt:lpstr>
      <vt:lpstr>Sennacherib</vt:lpstr>
      <vt:lpstr>'The Destruction of Sennacherib'</vt:lpstr>
      <vt:lpstr>PowerPoint Presentation</vt:lpstr>
      <vt:lpstr>Assyrian Mores</vt:lpstr>
      <vt:lpstr>Ashurbanipal (Sardanapalus?)</vt:lpstr>
      <vt:lpstr>Sardanapalus</vt:lpstr>
      <vt:lpstr>Battle of Nineveh 612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Near East</dc:title>
  <dc:creator>Administrator</dc:creator>
  <cp:lastModifiedBy>Buck Crowe</cp:lastModifiedBy>
  <cp:revision>41</cp:revision>
  <dcterms:created xsi:type="dcterms:W3CDTF">2013-09-24T23:40:57Z</dcterms:created>
  <dcterms:modified xsi:type="dcterms:W3CDTF">2016-05-27T12:31:31Z</dcterms:modified>
</cp:coreProperties>
</file>